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62" r:id="rId4"/>
    <p:sldId id="258" r:id="rId5"/>
    <p:sldId id="259" r:id="rId6"/>
    <p:sldId id="260" r:id="rId7"/>
    <p:sldId id="261" r:id="rId8"/>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21" autoAdjust="0"/>
    <p:restoredTop sz="94662" autoAdjust="0"/>
  </p:normalViewPr>
  <p:slideViewPr>
    <p:cSldViewPr showGuides="1">
      <p:cViewPr varScale="1">
        <p:scale>
          <a:sx n="51" d="100"/>
          <a:sy n="51" d="100"/>
        </p:scale>
        <p:origin x="510" y="48"/>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1C4AE8-2223-4D82-ACF2-C16A8DCFB622}" type="datetimeFigureOut">
              <a:rPr lang="en-GB" smtClean="0"/>
              <a:t>03/02/2017</a:t>
            </a:fld>
            <a:endParaRPr lang="en-GB"/>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2B302A-538A-4BF1-AD63-A489D4257F3E}" type="slidenum">
              <a:rPr lang="en-GB" smtClean="0"/>
              <a:t>‹#›</a:t>
            </a:fld>
            <a:endParaRPr lang="en-GB"/>
          </a:p>
        </p:txBody>
      </p:sp>
    </p:spTree>
    <p:extLst>
      <p:ext uri="{BB962C8B-B14F-4D97-AF65-F5344CB8AC3E}">
        <p14:creationId xmlns:p14="http://schemas.microsoft.com/office/powerpoint/2010/main" val="3720684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2B302A-538A-4BF1-AD63-A489D4257F3E}" type="slidenum">
              <a:rPr lang="en-GB" smtClean="0"/>
              <a:t>3</a:t>
            </a:fld>
            <a:endParaRPr lang="en-GB"/>
          </a:p>
        </p:txBody>
      </p:sp>
    </p:spTree>
    <p:extLst>
      <p:ext uri="{BB962C8B-B14F-4D97-AF65-F5344CB8AC3E}">
        <p14:creationId xmlns:p14="http://schemas.microsoft.com/office/powerpoint/2010/main" val="295890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4098414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648593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334639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1645267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1273326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2993284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3378573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1663835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366126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1390728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518BE5-43C1-408B-A9AD-DF57A42ECED8}" type="datetimeFigureOut">
              <a:rPr lang="en-US" smtClean="0"/>
              <a:t>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8D5AD-DC86-484B-93BF-9AC0E6CB817D}" type="slidenum">
              <a:rPr lang="en-US" smtClean="0"/>
              <a:t>‹#›</a:t>
            </a:fld>
            <a:endParaRPr lang="en-US" dirty="0"/>
          </a:p>
        </p:txBody>
      </p:sp>
    </p:spTree>
    <p:extLst>
      <p:ext uri="{BB962C8B-B14F-4D97-AF65-F5344CB8AC3E}">
        <p14:creationId xmlns:p14="http://schemas.microsoft.com/office/powerpoint/2010/main" val="316937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E518BE5-43C1-408B-A9AD-DF57A42ECED8}" type="datetimeFigureOut">
              <a:rPr lang="en-US" smtClean="0"/>
              <a:t>2/3/2017</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A78D5AD-DC86-484B-93BF-9AC0E6CB817D}" type="slidenum">
              <a:rPr lang="en-US" smtClean="0"/>
              <a:t>‹#›</a:t>
            </a:fld>
            <a:endParaRPr lang="en-US" dirty="0"/>
          </a:p>
        </p:txBody>
      </p:sp>
    </p:spTree>
    <p:extLst>
      <p:ext uri="{BB962C8B-B14F-4D97-AF65-F5344CB8AC3E}">
        <p14:creationId xmlns:p14="http://schemas.microsoft.com/office/powerpoint/2010/main" val="199401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399" y="0"/>
            <a:ext cx="6477001" cy="9144000"/>
            <a:chOff x="152399" y="0"/>
            <a:chExt cx="6477001" cy="9144000"/>
          </a:xfrm>
        </p:grpSpPr>
        <p:pic>
          <p:nvPicPr>
            <p:cNvPr id="4" name="Picture 3"/>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2393" b="97266" l="4784" r="92593"/>
                      </a14:imgEffect>
                      <a14:imgEffect>
                        <a14:saturation sat="85000"/>
                      </a14:imgEffect>
                    </a14:imgLayer>
                  </a14:imgProps>
                </a:ext>
                <a:ext uri="{28A0092B-C50C-407E-A947-70E740481C1C}">
                  <a14:useLocalDpi xmlns:a14="http://schemas.microsoft.com/office/drawing/2010/main" val="0"/>
                </a:ext>
              </a:extLst>
            </a:blip>
            <a:stretch>
              <a:fillRect/>
            </a:stretch>
          </p:blipFill>
          <p:spPr>
            <a:xfrm>
              <a:off x="535781" y="0"/>
              <a:ext cx="5786438" cy="9144000"/>
            </a:xfrm>
            <a:prstGeom prst="rect">
              <a:avLst/>
            </a:prstGeom>
          </p:spPr>
        </p:pic>
        <p:sp>
          <p:nvSpPr>
            <p:cNvPr id="5" name="TextBox 4"/>
            <p:cNvSpPr txBox="1"/>
            <p:nvPr/>
          </p:nvSpPr>
          <p:spPr>
            <a:xfrm>
              <a:off x="152399" y="152400"/>
              <a:ext cx="6477001" cy="8556188"/>
            </a:xfrm>
            <a:prstGeom prst="rect">
              <a:avLst/>
            </a:prstGeom>
            <a:noFill/>
          </p:spPr>
          <p:txBody>
            <a:bodyPr wrap="square" rtlCol="0">
              <a:spAutoFit/>
            </a:bodyPr>
            <a:lstStyle/>
            <a:p>
              <a:pPr algn="ctr"/>
              <a:r>
                <a:rPr lang="en-US" sz="2800" dirty="0">
                  <a:latin typeface="Algerian" panose="04020705040A02060702" pitchFamily="82" charset="0"/>
                </a:rPr>
                <a:t>The Jhereg</a:t>
              </a:r>
            </a:p>
            <a:p>
              <a:endParaRPr lang="en-US" dirty="0"/>
            </a:p>
            <a:p>
              <a:r>
                <a:rPr lang="en-US" dirty="0">
                  <a:latin typeface="Centaur" panose="02030504050205020304" pitchFamily="18" charset="0"/>
                </a:rPr>
                <a:t>The Jhereg are a people drawn together by their shared belief in the unity of the nation and an entity known as the </a:t>
              </a:r>
              <a:r>
                <a:rPr lang="en-US" dirty="0" err="1">
                  <a:latin typeface="Centaur" panose="02030504050205020304" pitchFamily="18" charset="0"/>
                </a:rPr>
                <a:t>Jhereg</a:t>
              </a:r>
              <a:r>
                <a:rPr lang="en-US" dirty="0">
                  <a:latin typeface="Centaur" panose="02030504050205020304" pitchFamily="18" charset="0"/>
                </a:rPr>
                <a:t> Spirit.</a:t>
              </a:r>
            </a:p>
            <a:p>
              <a:r>
                <a:rPr lang="en-US" dirty="0">
                  <a:latin typeface="Centaur" panose="02030504050205020304" pitchFamily="18" charset="0"/>
                </a:rPr>
                <a:t>The hostile land of Siberia is where the Jhereg make their home, from deadly marshes to vast unforgiving deserts the Jhereg people not only survive but prosper. Ever the great mix of societies, Siberia can boast of both great city-states and thriving tribal </a:t>
              </a:r>
              <a:r>
                <a:rPr lang="en-US" dirty="0" err="1">
                  <a:latin typeface="Centaur" panose="02030504050205020304" pitchFamily="18" charset="0"/>
                </a:rPr>
                <a:t>civilisations</a:t>
              </a:r>
              <a:r>
                <a:rPr lang="en-US" dirty="0">
                  <a:latin typeface="Centaur" panose="02030504050205020304" pitchFamily="18" charset="0"/>
                </a:rPr>
                <a:t>. </a:t>
              </a:r>
            </a:p>
            <a:p>
              <a:endParaRPr lang="en-US" dirty="0">
                <a:latin typeface="Centaur" panose="02030504050205020304" pitchFamily="18" charset="0"/>
              </a:endParaRPr>
            </a:p>
            <a:p>
              <a:r>
                <a:rPr lang="en-US" dirty="0">
                  <a:latin typeface="Centaur" panose="02030504050205020304" pitchFamily="18" charset="0"/>
                </a:rPr>
                <a:t>The Jhereg Empire believes in the ‘Great Freedom,’ where no race, religion or belief is persecuted and will go to any length to protect their own, to be Jhereg is to never be alone. </a:t>
              </a:r>
            </a:p>
            <a:p>
              <a:endParaRPr lang="en-US" dirty="0">
                <a:latin typeface="Centaur" panose="02030504050205020304" pitchFamily="18" charset="0"/>
              </a:endParaRPr>
            </a:p>
            <a:p>
              <a:r>
                <a:rPr lang="en-US" dirty="0">
                  <a:latin typeface="Centaur" panose="02030504050205020304" pitchFamily="18" charset="0"/>
                </a:rPr>
                <a:t>Powerful wizards ply their trade across the land, divining great mysteries and unlocking the workings of the arcane, or creating items of power to bolster the </a:t>
              </a:r>
              <a:r>
                <a:rPr lang="en-US" dirty="0" err="1">
                  <a:latin typeface="Centaur" panose="02030504050205020304" pitchFamily="18" charset="0"/>
                </a:rPr>
                <a:t>warhost</a:t>
              </a:r>
              <a:r>
                <a:rPr lang="en-US" dirty="0">
                  <a:latin typeface="Centaur" panose="02030504050205020304" pitchFamily="18" charset="0"/>
                </a:rPr>
                <a:t>; beast creatures come to the call of the Jhereg spirit, strength and ferocity in their hearts; standing beside proud soldiers from the many cities who come to guard the </a:t>
              </a:r>
              <a:r>
                <a:rPr lang="en-US" dirty="0" err="1">
                  <a:latin typeface="Centaur" panose="02030504050205020304" pitchFamily="18" charset="0"/>
                </a:rPr>
                <a:t>warhost</a:t>
              </a:r>
              <a:r>
                <a:rPr lang="en-US" dirty="0">
                  <a:latin typeface="Centaur" panose="02030504050205020304" pitchFamily="18" charset="0"/>
                </a:rPr>
                <a:t>; their fighting forces bolstered by potions and skillfully crafted tools of war. </a:t>
              </a:r>
            </a:p>
            <a:p>
              <a:endParaRPr lang="en-US" dirty="0">
                <a:latin typeface="Centaur" panose="02030504050205020304" pitchFamily="18" charset="0"/>
              </a:endParaRPr>
            </a:p>
            <a:p>
              <a:r>
                <a:rPr lang="en-US" dirty="0">
                  <a:latin typeface="Centaur" panose="02030504050205020304" pitchFamily="18" charset="0"/>
                </a:rPr>
                <a:t>Clever traders collate vast wealth and expand their treasuries with strange magical items, while diplomats make peace with the nations around them who often misunderstand the Jhereg ways. </a:t>
              </a:r>
            </a:p>
            <a:p>
              <a:endParaRPr lang="en-US" dirty="0">
                <a:latin typeface="Centaur" panose="02030504050205020304" pitchFamily="18" charset="0"/>
              </a:endParaRPr>
            </a:p>
            <a:p>
              <a:r>
                <a:rPr lang="en-US" dirty="0">
                  <a:latin typeface="Centaur" panose="02030504050205020304" pitchFamily="18" charset="0"/>
                </a:rPr>
                <a:t>Though sometimes mistrusted by others, the Jhereg are at the forefront of any fight against a threat to civilization, be it aligning with mystical forces, wielding powerful </a:t>
              </a:r>
              <a:r>
                <a:rPr lang="en-US" dirty="0" err="1">
                  <a:latin typeface="Centaur" panose="02030504050205020304" pitchFamily="18" charset="0"/>
                </a:rPr>
                <a:t>magics</a:t>
              </a:r>
              <a:r>
                <a:rPr lang="en-US" dirty="0">
                  <a:latin typeface="Centaur" panose="02030504050205020304" pitchFamily="18" charset="0"/>
                </a:rPr>
                <a:t> or cavorting with dark entities, the Jhereg will use whatever means are at their disposal to win the day</a:t>
              </a:r>
            </a:p>
            <a:p>
              <a:endParaRPr lang="en-US" dirty="0">
                <a:latin typeface="Centaur" panose="02030504050205020304" pitchFamily="18" charset="0"/>
              </a:endParaRPr>
            </a:p>
          </p:txBody>
        </p:sp>
      </p:grpSp>
    </p:spTree>
    <p:extLst>
      <p:ext uri="{BB962C8B-B14F-4D97-AF65-F5344CB8AC3E}">
        <p14:creationId xmlns:p14="http://schemas.microsoft.com/office/powerpoint/2010/main" val="3775458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5944" y="0"/>
            <a:ext cx="6549656" cy="9144000"/>
            <a:chOff x="155944" y="0"/>
            <a:chExt cx="6549656" cy="9144000"/>
          </a:xfrm>
        </p:grpSpPr>
        <p:pic>
          <p:nvPicPr>
            <p:cNvPr id="5" name="Picture 4"/>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2393" b="97266" l="4784" r="92593"/>
                      </a14:imgEffect>
                      <a14:imgEffect>
                        <a14:saturation sat="85000"/>
                      </a14:imgEffect>
                    </a14:imgLayer>
                  </a14:imgProps>
                </a:ext>
                <a:ext uri="{28A0092B-C50C-407E-A947-70E740481C1C}">
                  <a14:useLocalDpi xmlns:a14="http://schemas.microsoft.com/office/drawing/2010/main" val="0"/>
                </a:ext>
              </a:extLst>
            </a:blip>
            <a:stretch>
              <a:fillRect/>
            </a:stretch>
          </p:blipFill>
          <p:spPr>
            <a:xfrm>
              <a:off x="535781" y="0"/>
              <a:ext cx="5786438" cy="9144000"/>
            </a:xfrm>
            <a:prstGeom prst="rect">
              <a:avLst/>
            </a:prstGeom>
          </p:spPr>
        </p:pic>
        <p:sp>
          <p:nvSpPr>
            <p:cNvPr id="4" name="TextBox 3"/>
            <p:cNvSpPr txBox="1"/>
            <p:nvPr/>
          </p:nvSpPr>
          <p:spPr>
            <a:xfrm>
              <a:off x="155944" y="152400"/>
              <a:ext cx="6549656" cy="7694414"/>
            </a:xfrm>
            <a:prstGeom prst="rect">
              <a:avLst/>
            </a:prstGeom>
            <a:noFill/>
          </p:spPr>
          <p:txBody>
            <a:bodyPr wrap="square" rtlCol="0">
              <a:spAutoFit/>
            </a:bodyPr>
            <a:lstStyle/>
            <a:p>
              <a:r>
                <a:rPr lang="en-US" dirty="0">
                  <a:latin typeface="Algerian" panose="04020705040A02060702" pitchFamily="82" charset="0"/>
                </a:rPr>
                <a:t>The Jhereg Spirit</a:t>
              </a:r>
            </a:p>
            <a:p>
              <a:endParaRPr lang="en-US" sz="1200" dirty="0">
                <a:latin typeface="Algerian" panose="04020705040A02060702" pitchFamily="82" charset="0"/>
              </a:endParaRPr>
            </a:p>
            <a:p>
              <a:r>
                <a:rPr lang="en-US" sz="1400" dirty="0">
                  <a:latin typeface="Centaur" panose="02030504050205020304" pitchFamily="18" charset="0"/>
                </a:rPr>
                <a:t>Being made up of such diverse and varied people, the Jhereg Empire does not have one set religion. All groups and cultures are free to worship their own gods and spirits in their own way. The one thing that is set in stone within Siberia is the belief in the Jhereg Spirit.</a:t>
              </a:r>
            </a:p>
            <a:p>
              <a:endParaRPr lang="en-US" sz="1400" dirty="0">
                <a:latin typeface="Centaur" panose="02030504050205020304" pitchFamily="18" charset="0"/>
              </a:endParaRPr>
            </a:p>
            <a:p>
              <a:r>
                <a:rPr lang="en-US" sz="1400" dirty="0">
                  <a:latin typeface="Centaur" panose="02030504050205020304" pitchFamily="18" charset="0"/>
                </a:rPr>
                <a:t>The Jhereg Spirit is an entity made up of the will of all the living and the spirits of all the dead Jhereg. Even though many people within Siberia will worship or believe in other gods as well, at least part of them will join with the Jhereg Spirit when they die, thus strengthening the Spirit and the nation.</a:t>
              </a:r>
            </a:p>
            <a:p>
              <a:endParaRPr lang="en-US" sz="1400" dirty="0">
                <a:latin typeface="Centaur" panose="02030504050205020304" pitchFamily="18" charset="0"/>
              </a:endParaRPr>
            </a:p>
            <a:p>
              <a:r>
                <a:rPr lang="en-US" sz="1400" dirty="0">
                  <a:latin typeface="Centaur" panose="02030504050205020304" pitchFamily="18" charset="0"/>
                </a:rPr>
                <a:t>When the previous ruler of Siberia died in </a:t>
              </a:r>
              <a:r>
                <a:rPr lang="en-US" sz="1400" dirty="0" err="1">
                  <a:latin typeface="Centaur" panose="02030504050205020304" pitchFamily="18" charset="0"/>
                </a:rPr>
                <a:t>Kol</a:t>
              </a:r>
              <a:r>
                <a:rPr lang="en-US" sz="1400" dirty="0">
                  <a:latin typeface="Centaur" panose="02030504050205020304" pitchFamily="18" charset="0"/>
                </a:rPr>
                <a:t> </a:t>
              </a:r>
              <a:r>
                <a:rPr lang="en-US" sz="1400" dirty="0" err="1">
                  <a:latin typeface="Centaur" panose="02030504050205020304" pitchFamily="18" charset="0"/>
                </a:rPr>
                <a:t>Kathrak</a:t>
              </a:r>
              <a:r>
                <a:rPr lang="en-US" sz="1400" dirty="0">
                  <a:latin typeface="Centaur" panose="02030504050205020304" pitchFamily="18" charset="0"/>
                </a:rPr>
                <a:t>, the people of the </a:t>
              </a:r>
              <a:r>
                <a:rPr lang="en-US" sz="1400" dirty="0" err="1">
                  <a:latin typeface="Centaur" panose="02030504050205020304" pitchFamily="18" charset="0"/>
                </a:rPr>
                <a:t>Jhereg</a:t>
              </a:r>
              <a:r>
                <a:rPr lang="en-US" sz="1400" dirty="0">
                  <a:latin typeface="Centaur" panose="02030504050205020304" pitchFamily="18" charset="0"/>
                </a:rPr>
                <a:t> were unsure of what leadership they needed. It is for this reason that the </a:t>
              </a:r>
              <a:r>
                <a:rPr lang="en-US" sz="1400" dirty="0" err="1">
                  <a:latin typeface="Centaur" panose="02030504050205020304" pitchFamily="18" charset="0"/>
                </a:rPr>
                <a:t>Jhereg</a:t>
              </a:r>
              <a:r>
                <a:rPr lang="en-US" sz="1400" dirty="0">
                  <a:latin typeface="Centaur" panose="02030504050205020304" pitchFamily="18" charset="0"/>
                </a:rPr>
                <a:t> Spirit took three vessels and created the Taken.  Liv </a:t>
              </a:r>
              <a:r>
                <a:rPr lang="en-US" sz="1400" dirty="0" err="1">
                  <a:latin typeface="Centaur" panose="02030504050205020304" pitchFamily="18" charset="0"/>
                </a:rPr>
                <a:t>Loneye</a:t>
              </a:r>
              <a:r>
                <a:rPr lang="en-US" sz="1400" dirty="0">
                  <a:latin typeface="Centaur" panose="02030504050205020304" pitchFamily="18" charset="0"/>
                </a:rPr>
                <a:t> became Intrigue, Wyatt of </a:t>
              </a:r>
              <a:r>
                <a:rPr lang="en-US" sz="1400" dirty="0" err="1">
                  <a:latin typeface="Centaur" panose="02030504050205020304" pitchFamily="18" charset="0"/>
                </a:rPr>
                <a:t>Norovik</a:t>
              </a:r>
              <a:r>
                <a:rPr lang="en-US" sz="1400" dirty="0">
                  <a:latin typeface="Centaur" panose="02030504050205020304" pitchFamily="18" charset="0"/>
                </a:rPr>
                <a:t> became Carnage and </a:t>
              </a:r>
              <a:r>
                <a:rPr lang="en-US" sz="1400" dirty="0" err="1">
                  <a:latin typeface="Centaur" panose="02030504050205020304" pitchFamily="18" charset="0"/>
                </a:rPr>
                <a:t>Draka</a:t>
              </a:r>
              <a:r>
                <a:rPr lang="en-US" sz="1400" dirty="0">
                  <a:latin typeface="Centaur" panose="02030504050205020304" pitchFamily="18" charset="0"/>
                </a:rPr>
                <a:t> became Rapture. The </a:t>
              </a:r>
              <a:r>
                <a:rPr lang="en-US" sz="1400" dirty="0" err="1">
                  <a:latin typeface="Centaur" panose="02030504050205020304" pitchFamily="18" charset="0"/>
                </a:rPr>
                <a:t>Jhereg</a:t>
              </a:r>
              <a:r>
                <a:rPr lang="en-US" sz="1400" dirty="0">
                  <a:latin typeface="Centaur" panose="02030504050205020304" pitchFamily="18" charset="0"/>
                </a:rPr>
                <a:t> Empire is now ruled by these three embodiments of the </a:t>
              </a:r>
              <a:r>
                <a:rPr lang="en-US" sz="1400" dirty="0" err="1">
                  <a:latin typeface="Centaur" panose="02030504050205020304" pitchFamily="18" charset="0"/>
                </a:rPr>
                <a:t>Jhereg</a:t>
              </a:r>
              <a:r>
                <a:rPr lang="en-US" sz="1400" dirty="0">
                  <a:latin typeface="Centaur" panose="02030504050205020304" pitchFamily="18" charset="0"/>
                </a:rPr>
                <a:t> Spirit. </a:t>
              </a:r>
              <a:r>
                <a:rPr lang="en-US" sz="1400" dirty="0">
                  <a:latin typeface="Centaur" panose="02030504050205020304" pitchFamily="18" charset="0"/>
                </a:rPr>
                <a:t>Unlike the gods of the Fir </a:t>
              </a:r>
              <a:r>
                <a:rPr lang="en-US" sz="1400" dirty="0" err="1">
                  <a:latin typeface="Centaur" panose="02030504050205020304" pitchFamily="18" charset="0"/>
                </a:rPr>
                <a:t>Cruthen</a:t>
              </a:r>
              <a:r>
                <a:rPr lang="en-US" sz="1400" dirty="0">
                  <a:latin typeface="Centaur" panose="02030504050205020304" pitchFamily="18" charset="0"/>
                </a:rPr>
                <a:t> and Wolves, the </a:t>
              </a:r>
              <a:r>
                <a:rPr lang="en-US" sz="1400" dirty="0" err="1">
                  <a:latin typeface="Centaur" panose="02030504050205020304" pitchFamily="18" charset="0"/>
                </a:rPr>
                <a:t>Jhereg</a:t>
              </a:r>
              <a:r>
                <a:rPr lang="en-US" sz="1400" dirty="0">
                  <a:latin typeface="Centaur" panose="02030504050205020304" pitchFamily="18" charset="0"/>
                </a:rPr>
                <a:t> Spirit very rarely walks the earth although from time to time you may meet an embodiment of it.</a:t>
              </a:r>
              <a:endParaRPr lang="en-GB" sz="1400" dirty="0">
                <a:latin typeface="Centaur" panose="02030504050205020304" pitchFamily="18" charset="0"/>
              </a:endParaRPr>
            </a:p>
            <a:p>
              <a:r>
                <a:rPr lang="en-GB" sz="1400" dirty="0">
                  <a:latin typeface="Centaur" panose="02030504050205020304" pitchFamily="18" charset="0"/>
                </a:rPr>
                <a:t> </a:t>
              </a:r>
            </a:p>
            <a:p>
              <a:r>
                <a:rPr lang="en-US" sz="1400" dirty="0">
                  <a:latin typeface="Centaur" panose="02030504050205020304" pitchFamily="18" charset="0"/>
                </a:rPr>
                <a:t>To enable everyone to worship in their own way the </a:t>
              </a:r>
              <a:r>
                <a:rPr lang="en-US" sz="1400" dirty="0" err="1">
                  <a:latin typeface="Centaur" panose="02030504050205020304" pitchFamily="18" charset="0"/>
                </a:rPr>
                <a:t>Jhereg</a:t>
              </a:r>
              <a:r>
                <a:rPr lang="en-US" sz="1400" dirty="0">
                  <a:latin typeface="Centaur" panose="02030504050205020304" pitchFamily="18" charset="0"/>
                </a:rPr>
                <a:t> as a whole believe in something called the Great Freedom. This is a freedom extended to all and a guarantee that nobody will be persecuted for their beliefs. </a:t>
              </a:r>
              <a:endParaRPr lang="en-GB" sz="1400" dirty="0">
                <a:latin typeface="Centaur" panose="02030504050205020304" pitchFamily="18" charset="0"/>
              </a:endParaRPr>
            </a:p>
            <a:p>
              <a:r>
                <a:rPr lang="en-GB" sz="1400" dirty="0">
                  <a:latin typeface="Centaur" panose="02030504050205020304" pitchFamily="18" charset="0"/>
                </a:rPr>
                <a:t> </a:t>
              </a:r>
            </a:p>
            <a:p>
              <a:r>
                <a:rPr lang="en-GB" sz="1400" dirty="0">
                  <a:latin typeface="Centaur" panose="02030504050205020304" pitchFamily="18" charset="0"/>
                </a:rPr>
                <a:t>One group within Siberia who dedicate their lives to the worship of the </a:t>
              </a:r>
              <a:r>
                <a:rPr lang="en-GB" sz="1400" dirty="0" err="1">
                  <a:latin typeface="Centaur" panose="02030504050205020304" pitchFamily="18" charset="0"/>
                </a:rPr>
                <a:t>Jhereg</a:t>
              </a:r>
              <a:r>
                <a:rPr lang="en-GB" sz="1400" dirty="0">
                  <a:latin typeface="Centaur" panose="02030504050205020304" pitchFamily="18" charset="0"/>
                </a:rPr>
                <a:t> Spirit are the Cult of </a:t>
              </a:r>
              <a:r>
                <a:rPr lang="en-GB" sz="1400" dirty="0" err="1">
                  <a:latin typeface="Centaur" panose="02030504050205020304" pitchFamily="18" charset="0"/>
                </a:rPr>
                <a:t>Vestis</a:t>
              </a:r>
              <a:r>
                <a:rPr lang="en-GB" sz="1400" dirty="0">
                  <a:latin typeface="Centaur" panose="02030504050205020304" pitchFamily="18" charset="0"/>
                </a:rPr>
                <a:t>, comprising both a martial arm (The Talons) and a spiritual arm (Priesthood) they are devoted to the empowerment and education of the people of Siberia in the ways of the </a:t>
              </a:r>
              <a:r>
                <a:rPr lang="en-GB" sz="1400" dirty="0" err="1">
                  <a:latin typeface="Centaur" panose="02030504050205020304" pitchFamily="18" charset="0"/>
                </a:rPr>
                <a:t>Jhereg</a:t>
              </a:r>
              <a:r>
                <a:rPr lang="en-GB" sz="1400" dirty="0">
                  <a:latin typeface="Centaur" panose="02030504050205020304" pitchFamily="18" charset="0"/>
                </a:rPr>
                <a:t> Spirit.  </a:t>
              </a:r>
            </a:p>
            <a:p>
              <a:r>
                <a:rPr lang="en-GB" sz="1400" dirty="0">
                  <a:latin typeface="Centaur" panose="02030504050205020304" pitchFamily="18" charset="0"/>
                </a:rPr>
                <a:t> </a:t>
              </a:r>
            </a:p>
            <a:p>
              <a:r>
                <a:rPr lang="en-GB" sz="1400" dirty="0">
                  <a:latin typeface="Centaur" panose="02030504050205020304" pitchFamily="18" charset="0"/>
                </a:rPr>
                <a:t>Another faith based on the </a:t>
              </a:r>
              <a:r>
                <a:rPr lang="en-GB" sz="1400" dirty="0" err="1">
                  <a:latin typeface="Centaur" panose="02030504050205020304" pitchFamily="18" charset="0"/>
                </a:rPr>
                <a:t>Jhereg</a:t>
              </a:r>
              <a:r>
                <a:rPr lang="en-GB" sz="1400" dirty="0">
                  <a:latin typeface="Centaur" panose="02030504050205020304" pitchFamily="18" charset="0"/>
                </a:rPr>
                <a:t> Spirit is the Church of the One, they believe in striving to do the best for the </a:t>
              </a:r>
              <a:r>
                <a:rPr lang="en-GB" sz="1400" dirty="0" err="1">
                  <a:latin typeface="Centaur" panose="02030504050205020304" pitchFamily="18" charset="0"/>
                </a:rPr>
                <a:t>Jhereg</a:t>
              </a:r>
              <a:r>
                <a:rPr lang="en-GB" sz="1400" dirty="0">
                  <a:latin typeface="Centaur" panose="02030504050205020304" pitchFamily="18" charset="0"/>
                </a:rPr>
                <a:t> with what you have, emphasising personal commitment to the ideals of the </a:t>
              </a:r>
              <a:r>
                <a:rPr lang="en-GB" sz="1400" dirty="0" err="1">
                  <a:latin typeface="Centaur" panose="02030504050205020304" pitchFamily="18" charset="0"/>
                </a:rPr>
                <a:t>Jhereg</a:t>
              </a:r>
              <a:r>
                <a:rPr lang="en-GB" sz="1400" dirty="0">
                  <a:latin typeface="Centaur" panose="02030504050205020304" pitchFamily="18" charset="0"/>
                </a:rPr>
                <a:t> and taking responsibility for trying to solve problems that ail the Empire.   Through devoting all you are and all you do to the </a:t>
              </a:r>
              <a:r>
                <a:rPr lang="en-GB" sz="1400" dirty="0" err="1">
                  <a:latin typeface="Centaur" panose="02030504050205020304" pitchFamily="18" charset="0"/>
                </a:rPr>
                <a:t>Jhereg</a:t>
              </a:r>
              <a:r>
                <a:rPr lang="en-GB" sz="1400" dirty="0">
                  <a:latin typeface="Centaur" panose="02030504050205020304" pitchFamily="18" charset="0"/>
                </a:rPr>
                <a:t> Spirit they believe you strengthen the spirit and thus the nation.</a:t>
              </a:r>
            </a:p>
            <a:p>
              <a:endParaRPr lang="en-US" sz="1400" dirty="0">
                <a:latin typeface="Centaur" panose="02030504050205020304" pitchFamily="18" charset="0"/>
              </a:endParaRPr>
            </a:p>
            <a:p>
              <a:endParaRPr lang="en-US" sz="1200" dirty="0">
                <a:latin typeface="Centaur" panose="02030504050205020304" pitchFamily="18" charset="0"/>
              </a:endParaRPr>
            </a:p>
            <a:p>
              <a:endParaRPr lang="en-US" dirty="0"/>
            </a:p>
          </p:txBody>
        </p:sp>
      </p:grpSp>
    </p:spTree>
    <p:extLst>
      <p:ext uri="{BB962C8B-B14F-4D97-AF65-F5344CB8AC3E}">
        <p14:creationId xmlns:p14="http://schemas.microsoft.com/office/powerpoint/2010/main" val="110345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2400" y="0"/>
            <a:ext cx="6629400" cy="9144000"/>
            <a:chOff x="152400" y="0"/>
            <a:chExt cx="6629400" cy="9144000"/>
          </a:xfrm>
        </p:grpSpPr>
        <p:pic>
          <p:nvPicPr>
            <p:cNvPr id="5" name="Picture 4"/>
            <p:cNvPicPr>
              <a:picLocks noChangeAspect="1"/>
            </p:cNvPicPr>
            <p:nvPr/>
          </p:nvPicPr>
          <p:blipFill>
            <a:blip r:embed="rId3">
              <a:lum bright="70000" contrast="-70000"/>
              <a:extLst>
                <a:ext uri="{BEBA8EAE-BF5A-486C-A8C5-ECC9F3942E4B}">
                  <a14:imgProps xmlns:a14="http://schemas.microsoft.com/office/drawing/2010/main">
                    <a14:imgLayer r:embed="rId4">
                      <a14:imgEffect>
                        <a14:backgroundRemoval t="2393" b="97266" l="4784" r="92593"/>
                      </a14:imgEffect>
                      <a14:imgEffect>
                        <a14:saturation sat="85000"/>
                      </a14:imgEffect>
                    </a14:imgLayer>
                  </a14:imgProps>
                </a:ext>
                <a:ext uri="{28A0092B-C50C-407E-A947-70E740481C1C}">
                  <a14:useLocalDpi xmlns:a14="http://schemas.microsoft.com/office/drawing/2010/main" val="0"/>
                </a:ext>
              </a:extLst>
            </a:blip>
            <a:stretch>
              <a:fillRect/>
            </a:stretch>
          </p:blipFill>
          <p:spPr>
            <a:xfrm>
              <a:off x="535781" y="0"/>
              <a:ext cx="5786438" cy="9144000"/>
            </a:xfrm>
            <a:prstGeom prst="rect">
              <a:avLst/>
            </a:prstGeom>
          </p:spPr>
        </p:pic>
        <p:sp>
          <p:nvSpPr>
            <p:cNvPr id="4" name="Rectangle 3"/>
            <p:cNvSpPr/>
            <p:nvPr/>
          </p:nvSpPr>
          <p:spPr>
            <a:xfrm>
              <a:off x="152400" y="370850"/>
              <a:ext cx="6629400" cy="5570756"/>
            </a:xfrm>
            <a:prstGeom prst="rect">
              <a:avLst/>
            </a:prstGeom>
          </p:spPr>
          <p:txBody>
            <a:bodyPr wrap="square">
              <a:spAutoFit/>
            </a:bodyPr>
            <a:lstStyle/>
            <a:p>
              <a:r>
                <a:rPr lang="en-US" dirty="0" err="1">
                  <a:latin typeface="Algerian" panose="04020705040A02060702" pitchFamily="82" charset="0"/>
                </a:rPr>
                <a:t>Jhereg</a:t>
              </a:r>
              <a:r>
                <a:rPr lang="en-US" dirty="0">
                  <a:latin typeface="Algerian" panose="04020705040A02060702" pitchFamily="82" charset="0"/>
                </a:rPr>
                <a:t> Outlook</a:t>
              </a:r>
            </a:p>
            <a:p>
              <a:endParaRPr lang="en-US" dirty="0">
                <a:latin typeface="Centaur" panose="02030504050205020304" pitchFamily="18" charset="0"/>
              </a:endParaRPr>
            </a:p>
            <a:p>
              <a:r>
                <a:rPr lang="en-US" sz="1400" dirty="0">
                  <a:latin typeface="Centaur" panose="02030504050205020304" pitchFamily="18" charset="0"/>
                </a:rPr>
                <a:t>Throughout history the allied factions have fought many enemies and hard choices have had to be made to defeat them. At the forefront of all these difficult choices have been the </a:t>
              </a:r>
              <a:r>
                <a:rPr lang="en-US" sz="1400" dirty="0" err="1">
                  <a:latin typeface="Centaur" panose="02030504050205020304" pitchFamily="18" charset="0"/>
                </a:rPr>
                <a:t>Jhereg</a:t>
              </a:r>
              <a:r>
                <a:rPr lang="en-US" sz="1400" dirty="0">
                  <a:latin typeface="Centaur" panose="02030504050205020304" pitchFamily="18" charset="0"/>
                </a:rPr>
                <a:t>.</a:t>
              </a:r>
            </a:p>
            <a:p>
              <a:r>
                <a:rPr lang="en-US" sz="1400" dirty="0">
                  <a:latin typeface="Centaur" panose="02030504050205020304" pitchFamily="18" charset="0"/>
                </a:rPr>
                <a:t>It is because of this willingness to make hard choices that the </a:t>
              </a:r>
              <a:r>
                <a:rPr lang="en-US" sz="1400" dirty="0" err="1">
                  <a:latin typeface="Centaur" panose="02030504050205020304" pitchFamily="18" charset="0"/>
                </a:rPr>
                <a:t>Jhereg</a:t>
              </a:r>
              <a:r>
                <a:rPr lang="en-US" sz="1400" dirty="0">
                  <a:latin typeface="Centaur" panose="02030504050205020304" pitchFamily="18" charset="0"/>
                </a:rPr>
                <a:t> have learnt more than most about the more controversial and interesting creatures that inhabit the world. The people of Siberia have also learnt that the best way to destroy your enemy is to ensure you know everything about them which is why you will find that many </a:t>
              </a:r>
              <a:r>
                <a:rPr lang="en-US" sz="1400" dirty="0" err="1">
                  <a:latin typeface="Centaur" panose="02030504050205020304" pitchFamily="18" charset="0"/>
                </a:rPr>
                <a:t>Jhereg</a:t>
              </a:r>
              <a:r>
                <a:rPr lang="en-US" sz="1400" dirty="0">
                  <a:latin typeface="Centaur" panose="02030504050205020304" pitchFamily="18" charset="0"/>
                </a:rPr>
                <a:t> will talk to their enemies and investigate their weaknesses rather than engaging in a losing battle.</a:t>
              </a:r>
            </a:p>
            <a:p>
              <a:endParaRPr lang="en-US" sz="1400" dirty="0">
                <a:latin typeface="Centaur" panose="02030504050205020304" pitchFamily="18" charset="0"/>
              </a:endParaRPr>
            </a:p>
            <a:p>
              <a:r>
                <a:rPr lang="en-US" sz="1400" dirty="0">
                  <a:latin typeface="Centaur" panose="02030504050205020304" pitchFamily="18" charset="0"/>
                </a:rPr>
                <a:t>Due to the diverse and varied nature of the </a:t>
              </a:r>
              <a:r>
                <a:rPr lang="en-US" sz="1400" dirty="0" err="1">
                  <a:latin typeface="Centaur" panose="02030504050205020304" pitchFamily="18" charset="0"/>
                </a:rPr>
                <a:t>Jhereg</a:t>
              </a:r>
              <a:r>
                <a:rPr lang="en-US" sz="1400" dirty="0">
                  <a:latin typeface="Centaur" panose="02030504050205020304" pitchFamily="18" charset="0"/>
                </a:rPr>
                <a:t> Empire the most important aspect of life in Siberia is unity. It is the unity amongst the diverse peoples within Siberia that gives the </a:t>
              </a:r>
              <a:r>
                <a:rPr lang="en-US" sz="1400" dirty="0" err="1">
                  <a:latin typeface="Centaur" panose="02030504050205020304" pitchFamily="18" charset="0"/>
                </a:rPr>
                <a:t>Jhereg</a:t>
              </a:r>
              <a:r>
                <a:rPr lang="en-US" sz="1400" dirty="0">
                  <a:latin typeface="Centaur" panose="02030504050205020304" pitchFamily="18" charset="0"/>
                </a:rPr>
                <a:t> its strength. </a:t>
              </a:r>
            </a:p>
            <a:p>
              <a:endParaRPr lang="en-US" sz="1400" dirty="0">
                <a:latin typeface="Centaur" panose="02030504050205020304" pitchFamily="18" charset="0"/>
              </a:endParaRPr>
            </a:p>
            <a:p>
              <a:r>
                <a:rPr lang="en-US" sz="1400" dirty="0">
                  <a:latin typeface="Centaur" panose="02030504050205020304" pitchFamily="18" charset="0"/>
                </a:rPr>
                <a:t>The diversity within the faction has allowed the </a:t>
              </a:r>
              <a:r>
                <a:rPr lang="en-US" sz="1400" dirty="0" err="1">
                  <a:latin typeface="Centaur" panose="02030504050205020304" pitchFamily="18" charset="0"/>
                </a:rPr>
                <a:t>Jhereg</a:t>
              </a:r>
              <a:r>
                <a:rPr lang="en-US" sz="1400" dirty="0">
                  <a:latin typeface="Centaur" panose="02030504050205020304" pitchFamily="18" charset="0"/>
                </a:rPr>
                <a:t> to become truly adaptable. It is also why everyone in the </a:t>
              </a:r>
              <a:r>
                <a:rPr lang="en-US" sz="1400" dirty="0" err="1">
                  <a:latin typeface="Centaur" panose="02030504050205020304" pitchFamily="18" charset="0"/>
                </a:rPr>
                <a:t>Jhereg</a:t>
              </a:r>
              <a:r>
                <a:rPr lang="en-US" sz="1400" dirty="0">
                  <a:latin typeface="Centaur" panose="02030504050205020304" pitchFamily="18" charset="0"/>
                </a:rPr>
                <a:t> is judged by their own actions and not because of association, or because of their race or origins. </a:t>
              </a:r>
            </a:p>
            <a:p>
              <a:endParaRPr lang="en-US" sz="1400" dirty="0">
                <a:latin typeface="Centaur" panose="02030504050205020304" pitchFamily="18" charset="0"/>
              </a:endParaRPr>
            </a:p>
            <a:p>
              <a:r>
                <a:rPr lang="en-US" sz="1400" dirty="0">
                  <a:latin typeface="Centaur" panose="02030504050205020304" pitchFamily="18" charset="0"/>
                </a:rPr>
                <a:t>Whilst many factions will look upon undead/demons/other creatures with fear and judgement, the people of the </a:t>
              </a:r>
              <a:r>
                <a:rPr lang="en-US" sz="1400" dirty="0" err="1">
                  <a:latin typeface="Centaur" panose="02030504050205020304" pitchFamily="18" charset="0"/>
                </a:rPr>
                <a:t>Jhereg</a:t>
              </a:r>
              <a:r>
                <a:rPr lang="en-US" sz="1400" dirty="0">
                  <a:latin typeface="Centaur" panose="02030504050205020304" pitchFamily="18" charset="0"/>
                </a:rPr>
                <a:t> will look to the actions of those they deal with and only then make a judgement on who to call enemy. </a:t>
              </a:r>
            </a:p>
            <a:p>
              <a:endParaRPr lang="en-US" dirty="0"/>
            </a:p>
            <a:p>
              <a:endParaRPr lang="en-US" dirty="0"/>
            </a:p>
            <a:p>
              <a:endParaRPr lang="en-US" dirty="0"/>
            </a:p>
          </p:txBody>
        </p:sp>
      </p:grpSp>
    </p:spTree>
    <p:extLst>
      <p:ext uri="{BB962C8B-B14F-4D97-AF65-F5344CB8AC3E}">
        <p14:creationId xmlns:p14="http://schemas.microsoft.com/office/powerpoint/2010/main" val="1443387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28600" y="0"/>
            <a:ext cx="6400800" cy="9144000"/>
            <a:chOff x="228600" y="0"/>
            <a:chExt cx="6400800" cy="9144000"/>
          </a:xfrm>
        </p:grpSpPr>
        <p:pic>
          <p:nvPicPr>
            <p:cNvPr id="6" name="Picture 5"/>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2393" b="97266" l="4784" r="92593"/>
                      </a14:imgEffect>
                      <a14:imgEffect>
                        <a14:saturation sat="85000"/>
                      </a14:imgEffect>
                    </a14:imgLayer>
                  </a14:imgProps>
                </a:ext>
                <a:ext uri="{28A0092B-C50C-407E-A947-70E740481C1C}">
                  <a14:useLocalDpi xmlns:a14="http://schemas.microsoft.com/office/drawing/2010/main" val="0"/>
                </a:ext>
              </a:extLst>
            </a:blip>
            <a:stretch>
              <a:fillRect/>
            </a:stretch>
          </p:blipFill>
          <p:spPr>
            <a:xfrm>
              <a:off x="535781" y="0"/>
              <a:ext cx="5786438" cy="9144000"/>
            </a:xfrm>
            <a:prstGeom prst="rect">
              <a:avLst/>
            </a:prstGeom>
          </p:spPr>
        </p:pic>
        <p:sp>
          <p:nvSpPr>
            <p:cNvPr id="4" name="Rectangle 3"/>
            <p:cNvSpPr/>
            <p:nvPr/>
          </p:nvSpPr>
          <p:spPr>
            <a:xfrm>
              <a:off x="228600" y="232351"/>
              <a:ext cx="6400800" cy="7540526"/>
            </a:xfrm>
            <a:prstGeom prst="rect">
              <a:avLst/>
            </a:prstGeom>
          </p:spPr>
          <p:txBody>
            <a:bodyPr wrap="square">
              <a:spAutoFit/>
            </a:bodyPr>
            <a:lstStyle/>
            <a:p>
              <a:r>
                <a:rPr lang="en-US" dirty="0">
                  <a:latin typeface="Algerian" panose="04020705040A02060702" pitchFamily="82" charset="0"/>
                </a:rPr>
                <a:t>Ranks and Structures of the Jhereg </a:t>
              </a:r>
              <a:r>
                <a:rPr lang="en-US" dirty="0" err="1">
                  <a:latin typeface="Algerian" panose="04020705040A02060702" pitchFamily="82" charset="0"/>
                </a:rPr>
                <a:t>Warhost</a:t>
              </a:r>
              <a:endParaRPr lang="en-US" dirty="0">
                <a:latin typeface="Algerian" panose="04020705040A02060702" pitchFamily="82" charset="0"/>
              </a:endParaRPr>
            </a:p>
            <a:p>
              <a:endParaRPr lang="en-US" dirty="0">
                <a:latin typeface="Centaur" panose="02030504050205020304" pitchFamily="18" charset="0"/>
              </a:endParaRPr>
            </a:p>
            <a:p>
              <a:r>
                <a:rPr lang="en-US" dirty="0">
                  <a:latin typeface="Centaur" panose="02030504050205020304" pitchFamily="18" charset="0"/>
                </a:rPr>
                <a:t>The Taken</a:t>
              </a:r>
            </a:p>
            <a:p>
              <a:endParaRPr lang="en-US" dirty="0">
                <a:latin typeface="Centaur" panose="02030504050205020304" pitchFamily="18" charset="0"/>
              </a:endParaRPr>
            </a:p>
            <a:p>
              <a:r>
                <a:rPr lang="en-US" sz="1400" dirty="0">
                  <a:latin typeface="Centaur" panose="02030504050205020304" pitchFamily="18" charset="0"/>
                </a:rPr>
                <a:t>The Taken are three physical manifestations of the Jhereg Spirit. Each of them represent a different aspect of the Jhereg Spirit and govern one of three orders. Each of these orders are made up of Chosen and their Trialed. </a:t>
              </a:r>
            </a:p>
            <a:p>
              <a:pPr lvl="0"/>
              <a:endParaRPr lang="en-US" dirty="0">
                <a:latin typeface="Centaur" panose="02030504050205020304" pitchFamily="18" charset="0"/>
              </a:endParaRPr>
            </a:p>
            <a:p>
              <a:pPr lvl="0"/>
              <a:r>
                <a:rPr lang="en-US" dirty="0">
                  <a:latin typeface="Centaur" panose="02030504050205020304" pitchFamily="18" charset="0"/>
                </a:rPr>
                <a:t>Intrigue – Taken of Rule </a:t>
              </a:r>
            </a:p>
            <a:p>
              <a:pPr lvl="0"/>
              <a:r>
                <a:rPr lang="en-US" dirty="0">
                  <a:latin typeface="Centaur" panose="02030504050205020304" pitchFamily="18" charset="0"/>
                </a:rPr>
                <a:t>Carnage – Taken of War</a:t>
              </a:r>
            </a:p>
            <a:p>
              <a:pPr lvl="0"/>
              <a:r>
                <a:rPr lang="en-US" dirty="0">
                  <a:latin typeface="Centaur" panose="02030504050205020304" pitchFamily="18" charset="0"/>
                </a:rPr>
                <a:t>Rapture – Taken of Power</a:t>
              </a:r>
            </a:p>
            <a:p>
              <a:endParaRPr lang="en-US" dirty="0">
                <a:latin typeface="Centaur" panose="02030504050205020304" pitchFamily="18" charset="0"/>
              </a:endParaRPr>
            </a:p>
            <a:p>
              <a:r>
                <a:rPr lang="en-US" dirty="0">
                  <a:latin typeface="Centaur" panose="02030504050205020304" pitchFamily="18" charset="0"/>
                </a:rPr>
                <a:t>Order of Rule</a:t>
              </a:r>
            </a:p>
            <a:p>
              <a:pPr lvl="0"/>
              <a:r>
                <a:rPr lang="en-US" sz="1400" dirty="0">
                  <a:latin typeface="Centaur" panose="02030504050205020304" pitchFamily="18" charset="0"/>
                </a:rPr>
                <a:t>Inquisition</a:t>
              </a:r>
            </a:p>
            <a:p>
              <a:pPr lvl="0"/>
              <a:r>
                <a:rPr lang="en-US" sz="1400" dirty="0">
                  <a:latin typeface="Centaur" panose="02030504050205020304" pitchFamily="18" charset="0"/>
                </a:rPr>
                <a:t>Faction Relations</a:t>
              </a:r>
            </a:p>
            <a:p>
              <a:pPr lvl="0"/>
              <a:r>
                <a:rPr lang="en-US" sz="1400" dirty="0">
                  <a:latin typeface="Centaur" panose="02030504050205020304" pitchFamily="18" charset="0"/>
                </a:rPr>
                <a:t>Trade and </a:t>
              </a:r>
              <a:r>
                <a:rPr lang="en-US" sz="1400" dirty="0" err="1">
                  <a:latin typeface="Centaur" panose="02030504050205020304" pitchFamily="18" charset="0"/>
                </a:rPr>
                <a:t>Warchest</a:t>
              </a:r>
              <a:endParaRPr lang="en-US" sz="1400" dirty="0">
                <a:latin typeface="Centaur" panose="02030504050205020304" pitchFamily="18" charset="0"/>
              </a:endParaRPr>
            </a:p>
            <a:p>
              <a:pPr lvl="0"/>
              <a:r>
                <a:rPr lang="en-US" sz="1400" dirty="0">
                  <a:latin typeface="Centaur" panose="02030504050205020304" pitchFamily="18" charset="0"/>
                </a:rPr>
                <a:t>Negotiations</a:t>
              </a:r>
            </a:p>
            <a:p>
              <a:endParaRPr lang="en-US" dirty="0">
                <a:latin typeface="Centaur" panose="02030504050205020304" pitchFamily="18" charset="0"/>
              </a:endParaRPr>
            </a:p>
            <a:p>
              <a:r>
                <a:rPr lang="en-US" dirty="0">
                  <a:latin typeface="Centaur" panose="02030504050205020304" pitchFamily="18" charset="0"/>
                </a:rPr>
                <a:t>Order of War</a:t>
              </a:r>
            </a:p>
            <a:p>
              <a:pPr lvl="0"/>
              <a:r>
                <a:rPr lang="en-US" sz="1400" dirty="0">
                  <a:latin typeface="Centaur" panose="02030504050205020304" pitchFamily="18" charset="0"/>
                </a:rPr>
                <a:t>War</a:t>
              </a:r>
            </a:p>
            <a:p>
              <a:pPr lvl="0"/>
              <a:r>
                <a:rPr lang="en-US" sz="1400" dirty="0">
                  <a:latin typeface="Centaur" panose="02030504050205020304" pitchFamily="18" charset="0"/>
                </a:rPr>
                <a:t>Scouting</a:t>
              </a:r>
            </a:p>
            <a:p>
              <a:pPr lvl="0"/>
              <a:r>
                <a:rPr lang="en-US" sz="1400" dirty="0">
                  <a:latin typeface="Centaur" panose="02030504050205020304" pitchFamily="18" charset="0"/>
                </a:rPr>
                <a:t>The Watch</a:t>
              </a:r>
            </a:p>
            <a:p>
              <a:endParaRPr lang="en-US" dirty="0">
                <a:latin typeface="Centaur" panose="02030504050205020304" pitchFamily="18" charset="0"/>
              </a:endParaRPr>
            </a:p>
            <a:p>
              <a:r>
                <a:rPr lang="en-US" dirty="0">
                  <a:latin typeface="Centaur" panose="02030504050205020304" pitchFamily="18" charset="0"/>
                </a:rPr>
                <a:t>Order of Power</a:t>
              </a:r>
            </a:p>
            <a:p>
              <a:pPr lvl="0"/>
              <a:r>
                <a:rPr lang="en-US" sz="1400" dirty="0">
                  <a:latin typeface="Centaur" panose="02030504050205020304" pitchFamily="18" charset="0"/>
                </a:rPr>
                <a:t>Conjoined </a:t>
              </a:r>
              <a:r>
                <a:rPr lang="en-US" sz="1400" dirty="0" err="1">
                  <a:latin typeface="Centaur" panose="02030504050205020304" pitchFamily="18" charset="0"/>
                </a:rPr>
                <a:t>Magics</a:t>
              </a:r>
              <a:endParaRPr lang="en-US" sz="1400" dirty="0">
                <a:latin typeface="Centaur" panose="02030504050205020304" pitchFamily="18" charset="0"/>
              </a:endParaRPr>
            </a:p>
            <a:p>
              <a:pPr lvl="0"/>
              <a:r>
                <a:rPr lang="en-US" sz="1400" dirty="0">
                  <a:latin typeface="Centaur" panose="02030504050205020304" pitchFamily="18" charset="0"/>
                </a:rPr>
                <a:t>Magical Resource</a:t>
              </a:r>
            </a:p>
            <a:p>
              <a:endParaRPr lang="en-US" dirty="0">
                <a:latin typeface="Centaur" panose="02030504050205020304" pitchFamily="18" charset="0"/>
              </a:endParaRPr>
            </a:p>
            <a:p>
              <a:r>
                <a:rPr lang="en-US" sz="1400" dirty="0">
                  <a:latin typeface="Centaur" panose="02030504050205020304" pitchFamily="18" charset="0"/>
                </a:rPr>
                <a:t>Operating outside of these orders are the </a:t>
              </a:r>
              <a:r>
                <a:rPr lang="en-US" dirty="0" err="1">
                  <a:latin typeface="Centaur" panose="02030504050205020304" pitchFamily="18" charset="0"/>
                </a:rPr>
                <a:t>Triumphants</a:t>
              </a:r>
              <a:r>
                <a:rPr lang="en-US" sz="1400" dirty="0">
                  <a:latin typeface="Centaur" panose="02030504050205020304" pitchFamily="18" charset="0"/>
                </a:rPr>
                <a:t>. These are specially selected members of the Jhereg </a:t>
              </a:r>
              <a:r>
                <a:rPr lang="en-US" sz="1400" dirty="0" err="1">
                  <a:latin typeface="Centaur" panose="02030504050205020304" pitchFamily="18" charset="0"/>
                </a:rPr>
                <a:t>warhost</a:t>
              </a:r>
              <a:r>
                <a:rPr lang="en-US" sz="1400" dirty="0">
                  <a:latin typeface="Centaur" panose="02030504050205020304" pitchFamily="18" charset="0"/>
                </a:rPr>
                <a:t> with a remit that potentially spans all of the different Orders.</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3114" t="20105" r="7646" b="11979"/>
            <a:stretch/>
          </p:blipFill>
          <p:spPr>
            <a:xfrm>
              <a:off x="3124200" y="2590800"/>
              <a:ext cx="3213356" cy="3669191"/>
            </a:xfrm>
            <a:prstGeom prst="rect">
              <a:avLst/>
            </a:prstGeom>
          </p:spPr>
        </p:pic>
      </p:grpSp>
    </p:spTree>
    <p:extLst>
      <p:ext uri="{BB962C8B-B14F-4D97-AF65-F5344CB8AC3E}">
        <p14:creationId xmlns:p14="http://schemas.microsoft.com/office/powerpoint/2010/main" val="243637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400" y="0"/>
            <a:ext cx="6477000" cy="9144000"/>
            <a:chOff x="152400" y="0"/>
            <a:chExt cx="6477000" cy="9144000"/>
          </a:xfrm>
        </p:grpSpPr>
        <p:pic>
          <p:nvPicPr>
            <p:cNvPr id="5" name="Picture 4"/>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2393" b="97266" l="4784" r="92593"/>
                      </a14:imgEffect>
                      <a14:imgEffect>
                        <a14:saturation sat="85000"/>
                      </a14:imgEffect>
                    </a14:imgLayer>
                  </a14:imgProps>
                </a:ext>
                <a:ext uri="{28A0092B-C50C-407E-A947-70E740481C1C}">
                  <a14:useLocalDpi xmlns:a14="http://schemas.microsoft.com/office/drawing/2010/main" val="0"/>
                </a:ext>
              </a:extLst>
            </a:blip>
            <a:stretch>
              <a:fillRect/>
            </a:stretch>
          </p:blipFill>
          <p:spPr>
            <a:xfrm>
              <a:off x="535781" y="0"/>
              <a:ext cx="5786438" cy="9144000"/>
            </a:xfrm>
            <a:prstGeom prst="rect">
              <a:avLst/>
            </a:prstGeom>
          </p:spPr>
        </p:pic>
        <p:sp>
          <p:nvSpPr>
            <p:cNvPr id="6" name="TextBox 5"/>
            <p:cNvSpPr txBox="1"/>
            <p:nvPr/>
          </p:nvSpPr>
          <p:spPr>
            <a:xfrm>
              <a:off x="152400" y="76200"/>
              <a:ext cx="6477000" cy="8125301"/>
            </a:xfrm>
            <a:prstGeom prst="rect">
              <a:avLst/>
            </a:prstGeom>
            <a:noFill/>
          </p:spPr>
          <p:txBody>
            <a:bodyPr wrap="square" rtlCol="0">
              <a:spAutoFit/>
            </a:bodyPr>
            <a:lstStyle/>
            <a:p>
              <a:r>
                <a:rPr lang="en-US" dirty="0">
                  <a:latin typeface="Algerian" panose="04020705040A02060702" pitchFamily="82" charset="0"/>
                </a:rPr>
                <a:t>Regions of Siberia</a:t>
              </a:r>
            </a:p>
            <a:p>
              <a:endParaRPr lang="en-US" sz="1400" b="1" u="sng" dirty="0">
                <a:latin typeface="Centaur" panose="02030504050205020304" pitchFamily="18" charset="0"/>
              </a:endParaRPr>
            </a:p>
            <a:p>
              <a:r>
                <a:rPr lang="en-US" sz="1400" b="1" u="sng" dirty="0">
                  <a:latin typeface="Centaur" panose="02030504050205020304" pitchFamily="18" charset="0"/>
                </a:rPr>
                <a:t>North</a:t>
              </a:r>
            </a:p>
            <a:p>
              <a:r>
                <a:rPr lang="en-US" sz="1400" dirty="0">
                  <a:latin typeface="Centaur" panose="02030504050205020304" pitchFamily="18" charset="0"/>
                </a:rPr>
                <a:t>From the frozen islands far to the north to the rolling grasslands of the Central Siberian plains. This region of Siberia perhaps demonstrates best the diverse struggles the people of the Jhereg nation face to simply survive. While there are wealthy cities like Norovik and places of stunning beauty like the Lakes region most of the north of Siberia is quite inhospitable to most. Maybe this is why the hardy people of the </a:t>
              </a:r>
              <a:r>
                <a:rPr lang="en-US" sz="1400" dirty="0" err="1">
                  <a:solidFill>
                    <a:srgbClr val="FF0000"/>
                  </a:solidFill>
                  <a:latin typeface="Centaur" panose="02030504050205020304" pitchFamily="18" charset="0"/>
                </a:rPr>
                <a:t>Llyth</a:t>
              </a:r>
              <a:r>
                <a:rPr lang="en-US" sz="1400" dirty="0">
                  <a:solidFill>
                    <a:srgbClr val="FF0000"/>
                  </a:solidFill>
                  <a:latin typeface="Centaur" panose="02030504050205020304" pitchFamily="18" charset="0"/>
                </a:rPr>
                <a:t> Wan </a:t>
              </a:r>
              <a:r>
                <a:rPr lang="en-US" sz="1400" dirty="0" err="1">
                  <a:solidFill>
                    <a:srgbClr val="FF0000"/>
                  </a:solidFill>
                  <a:latin typeface="Centaur" panose="02030504050205020304" pitchFamily="18" charset="0"/>
                </a:rPr>
                <a:t>Noss</a:t>
              </a:r>
              <a:r>
                <a:rPr lang="en-US" sz="1400" dirty="0">
                  <a:solidFill>
                    <a:srgbClr val="FF0000"/>
                  </a:solidFill>
                  <a:latin typeface="Centaur" panose="02030504050205020304" pitchFamily="18" charset="0"/>
                </a:rPr>
                <a:t> </a:t>
              </a:r>
              <a:r>
                <a:rPr lang="en-US" sz="1400" dirty="0">
                  <a:latin typeface="Centaur" panose="02030504050205020304" pitchFamily="18" charset="0"/>
                </a:rPr>
                <a:t>(Once the Bar </a:t>
              </a:r>
              <a:r>
                <a:rPr lang="en-US" sz="1400" dirty="0" err="1">
                  <a:latin typeface="Centaur" panose="02030504050205020304" pitchFamily="18" charset="0"/>
                </a:rPr>
                <a:t>Llyr</a:t>
              </a:r>
              <a:r>
                <a:rPr lang="en-US" sz="1400" dirty="0">
                  <a:latin typeface="Centaur" panose="02030504050205020304" pitchFamily="18" charset="0"/>
                </a:rPr>
                <a:t>) and the </a:t>
              </a:r>
              <a:r>
                <a:rPr lang="en-US" sz="1400" dirty="0" err="1">
                  <a:latin typeface="Centaur" panose="02030504050205020304" pitchFamily="18" charset="0"/>
                </a:rPr>
                <a:t>Orcish</a:t>
              </a:r>
              <a:r>
                <a:rPr lang="en-US" sz="1400" dirty="0">
                  <a:latin typeface="Centaur" panose="02030504050205020304" pitchFamily="18" charset="0"/>
                </a:rPr>
                <a:t> tribes of the once King </a:t>
              </a:r>
              <a:r>
                <a:rPr lang="en-US" sz="1400" dirty="0" err="1">
                  <a:latin typeface="Centaur" panose="02030504050205020304" pitchFamily="18" charset="0"/>
                </a:rPr>
                <a:t>Karamassa</a:t>
              </a:r>
              <a:r>
                <a:rPr lang="en-US" sz="1400" dirty="0">
                  <a:latin typeface="Centaur" panose="02030504050205020304" pitchFamily="18" charset="0"/>
                </a:rPr>
                <a:t>, amongst others, seem to flourish.</a:t>
              </a:r>
            </a:p>
            <a:p>
              <a:endParaRPr lang="en-US" sz="1400" dirty="0">
                <a:latin typeface="Centaur" panose="02030504050205020304" pitchFamily="18" charset="0"/>
              </a:endParaRPr>
            </a:p>
            <a:p>
              <a:r>
                <a:rPr lang="en-US" sz="1400" b="1" u="sng" dirty="0">
                  <a:latin typeface="Centaur" panose="02030504050205020304" pitchFamily="18" charset="0"/>
                </a:rPr>
                <a:t>South</a:t>
              </a:r>
            </a:p>
            <a:p>
              <a:r>
                <a:rPr lang="en-US" sz="1400" dirty="0">
                  <a:latin typeface="Centaur" panose="02030504050205020304" pitchFamily="18" charset="0"/>
                </a:rPr>
                <a:t>Most who flourish in the south of Siberia tend to be nomadic or tribal peoples living either by their quick wits, the wisdom of many generations or a combination of both. The regions of South Siberia range from the seemingly endless Great Forest home of the Goblin Horde and the </a:t>
              </a:r>
              <a:r>
                <a:rPr lang="en-US" sz="1400" dirty="0" err="1">
                  <a:latin typeface="Centaur" panose="02030504050205020304" pitchFamily="18" charset="0"/>
                </a:rPr>
                <a:t>M’benga</a:t>
              </a:r>
              <a:r>
                <a:rPr lang="en-US" sz="1400" dirty="0">
                  <a:latin typeface="Centaur" panose="02030504050205020304" pitchFamily="18" charset="0"/>
                </a:rPr>
                <a:t> Goblins to sun scorched desert sands and towering mountain ranges. It is from the south that many tribes and packs of </a:t>
              </a:r>
              <a:r>
                <a:rPr lang="en-US" sz="1400" dirty="0" err="1">
                  <a:latin typeface="Centaur" panose="02030504050205020304" pitchFamily="18" charset="0"/>
                </a:rPr>
                <a:t>beastmen</a:t>
              </a:r>
              <a:r>
                <a:rPr lang="en-US" sz="1400" dirty="0">
                  <a:latin typeface="Centaur" panose="02030504050205020304" pitchFamily="18" charset="0"/>
                </a:rPr>
                <a:t> and wild elves hail. Although there are plenty of nomadic humans in the area, they tend to steer clear of the tribal hunting grounds as misunderstandings have been often known to happen. There are far fewer great cities in the South but most famous among them is Red Rock. Once a warzone between the traditional tribal nature of the Lakota and the more progressive humans of the area, Red Rock is now a thriving city where the best of many cultures can be found.</a:t>
              </a:r>
            </a:p>
            <a:p>
              <a:endParaRPr lang="en-US" sz="1400" dirty="0">
                <a:latin typeface="Centaur" panose="02030504050205020304" pitchFamily="18" charset="0"/>
              </a:endParaRPr>
            </a:p>
            <a:p>
              <a:r>
                <a:rPr lang="en-US" sz="1400" dirty="0">
                  <a:latin typeface="Centaur" panose="02030504050205020304" pitchFamily="18" charset="0"/>
                </a:rPr>
                <a:t>In the desolate sands of Southern Siberia can be found the rubble of what was once a major city and became the ruined city of </a:t>
              </a:r>
              <a:r>
                <a:rPr lang="en-US" sz="1400" dirty="0" err="1">
                  <a:latin typeface="Centaur" panose="02030504050205020304" pitchFamily="18" charset="0"/>
                </a:rPr>
                <a:t>Kol</a:t>
              </a:r>
              <a:r>
                <a:rPr lang="en-US" sz="1400" dirty="0">
                  <a:latin typeface="Centaur" panose="02030504050205020304" pitchFamily="18" charset="0"/>
                </a:rPr>
                <a:t> </a:t>
              </a:r>
              <a:r>
                <a:rPr lang="en-US" sz="1400" dirty="0" err="1">
                  <a:latin typeface="Centaur" panose="02030504050205020304" pitchFamily="18" charset="0"/>
                </a:rPr>
                <a:t>Kathrak</a:t>
              </a:r>
              <a:r>
                <a:rPr lang="en-US" sz="1400" dirty="0">
                  <a:latin typeface="Centaur" panose="02030504050205020304" pitchFamily="18" charset="0"/>
                </a:rPr>
                <a:t>. It is here that the previous avatar of the Jhereg Spirit was devoured by the god </a:t>
              </a:r>
              <a:r>
                <a:rPr lang="en-US" sz="1400" dirty="0" err="1">
                  <a:latin typeface="Centaur" panose="02030504050205020304" pitchFamily="18" charset="0"/>
                </a:rPr>
                <a:t>Malum</a:t>
              </a:r>
              <a:r>
                <a:rPr lang="en-US" sz="1400" dirty="0">
                  <a:latin typeface="Centaur" panose="02030504050205020304" pitchFamily="18" charset="0"/>
                </a:rPr>
                <a:t> who was in turn destroyed. </a:t>
              </a:r>
            </a:p>
            <a:p>
              <a:endParaRPr lang="en-US" sz="1400" dirty="0">
                <a:latin typeface="Centaur" panose="02030504050205020304" pitchFamily="18" charset="0"/>
              </a:endParaRPr>
            </a:p>
            <a:p>
              <a:r>
                <a:rPr lang="en-US" sz="1400" b="1" u="sng" dirty="0">
                  <a:latin typeface="Centaur" panose="02030504050205020304" pitchFamily="18" charset="0"/>
                </a:rPr>
                <a:t>East</a:t>
              </a:r>
            </a:p>
            <a:p>
              <a:r>
                <a:rPr lang="en-US" sz="1400" dirty="0">
                  <a:latin typeface="Centaur" panose="02030504050205020304" pitchFamily="18" charset="0"/>
                </a:rPr>
                <a:t>Eastern Siberia is a thriving and bustling place of trading cities and it is here that the largest population of humans calls home. Eastern Siberia is also where the Capitol city of Siberia is located. An island city in the </a:t>
              </a:r>
              <a:r>
                <a:rPr lang="en-US" sz="1400" dirty="0" err="1">
                  <a:latin typeface="Centaur" panose="02030504050205020304" pitchFamily="18" charset="0"/>
                </a:rPr>
                <a:t>centre</a:t>
              </a:r>
              <a:r>
                <a:rPr lang="en-US" sz="1400" dirty="0">
                  <a:latin typeface="Centaur" panose="02030504050205020304" pitchFamily="18" charset="0"/>
                </a:rPr>
                <a:t> of a small inland sea, Port Reybard is the central hub of government housing the Glass Palace, residence of previously Lord Jhereg and now Intrigue. </a:t>
              </a:r>
            </a:p>
            <a:p>
              <a:endParaRPr lang="en-US" sz="1400" dirty="0">
                <a:latin typeface="Centaur" panose="02030504050205020304" pitchFamily="18" charset="0"/>
              </a:endParaRPr>
            </a:p>
            <a:p>
              <a:r>
                <a:rPr lang="en-US" sz="1400" dirty="0">
                  <a:latin typeface="Centaur" panose="02030504050205020304" pitchFamily="18" charset="0"/>
                </a:rPr>
                <a:t>Eastern Siberia is also where the Island of Nexis is located. Both a nexus of ritual magic and once the base of the Cult of </a:t>
              </a:r>
              <a:r>
                <a:rPr lang="en-US" sz="1400" dirty="0" err="1">
                  <a:latin typeface="Centaur" panose="02030504050205020304" pitchFamily="18" charset="0"/>
                </a:rPr>
                <a:t>Vestis</a:t>
              </a:r>
              <a:r>
                <a:rPr lang="en-US" sz="1400" dirty="0">
                  <a:latin typeface="Centaur" panose="02030504050205020304" pitchFamily="18" charset="0"/>
                </a:rPr>
                <a:t>, Nexis has had a </a:t>
              </a:r>
              <a:r>
                <a:rPr lang="en-US" sz="1400" dirty="0" err="1">
                  <a:latin typeface="Centaur" panose="02030504050205020304" pitchFamily="18" charset="0"/>
                </a:rPr>
                <a:t>colourful</a:t>
              </a:r>
              <a:r>
                <a:rPr lang="en-US" sz="1400" dirty="0">
                  <a:latin typeface="Centaur" panose="02030504050205020304" pitchFamily="18" charset="0"/>
                </a:rPr>
                <a:t> history. Currently lost to the forces of </a:t>
              </a:r>
              <a:r>
                <a:rPr lang="en-US" sz="1400" dirty="0" err="1">
                  <a:latin typeface="Centaur" panose="02030504050205020304" pitchFamily="18" charset="0"/>
                </a:rPr>
                <a:t>Inducu</a:t>
              </a:r>
              <a:r>
                <a:rPr lang="en-US" sz="1400" dirty="0">
                  <a:latin typeface="Centaur" panose="02030504050205020304" pitchFamily="18" charset="0"/>
                </a:rPr>
                <a:t>, Nexis also houses what was once a fortified prison known as The Tombs.</a:t>
              </a:r>
            </a:p>
            <a:p>
              <a:endParaRPr lang="en-US" sz="1400" dirty="0">
                <a:latin typeface="Centaur" panose="02030504050205020304" pitchFamily="18" charset="0"/>
              </a:endParaRPr>
            </a:p>
            <a:p>
              <a:endParaRPr lang="en-US" sz="1400" dirty="0">
                <a:latin typeface="Centaur" panose="02030504050205020304" pitchFamily="18" charset="0"/>
              </a:endParaRPr>
            </a:p>
          </p:txBody>
        </p:sp>
      </p:grpSp>
    </p:spTree>
    <p:extLst>
      <p:ext uri="{BB962C8B-B14F-4D97-AF65-F5344CB8AC3E}">
        <p14:creationId xmlns:p14="http://schemas.microsoft.com/office/powerpoint/2010/main" val="2310868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400" y="0"/>
            <a:ext cx="6553200" cy="9272825"/>
            <a:chOff x="152400" y="0"/>
            <a:chExt cx="6553200" cy="9272825"/>
          </a:xfrm>
        </p:grpSpPr>
        <p:pic>
          <p:nvPicPr>
            <p:cNvPr id="5" name="Picture 4"/>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2393" b="97266" l="4784" r="92593"/>
                      </a14:imgEffect>
                      <a14:imgEffect>
                        <a14:saturation sat="85000"/>
                      </a14:imgEffect>
                    </a14:imgLayer>
                  </a14:imgProps>
                </a:ext>
                <a:ext uri="{28A0092B-C50C-407E-A947-70E740481C1C}">
                  <a14:useLocalDpi xmlns:a14="http://schemas.microsoft.com/office/drawing/2010/main" val="0"/>
                </a:ext>
              </a:extLst>
            </a:blip>
            <a:stretch>
              <a:fillRect/>
            </a:stretch>
          </p:blipFill>
          <p:spPr>
            <a:xfrm>
              <a:off x="535781" y="0"/>
              <a:ext cx="5786438" cy="9144000"/>
            </a:xfrm>
            <a:prstGeom prst="rect">
              <a:avLst/>
            </a:prstGeom>
          </p:spPr>
        </p:pic>
        <p:sp>
          <p:nvSpPr>
            <p:cNvPr id="4" name="Rectangle 3"/>
            <p:cNvSpPr/>
            <p:nvPr/>
          </p:nvSpPr>
          <p:spPr>
            <a:xfrm>
              <a:off x="152400" y="70306"/>
              <a:ext cx="6553200" cy="9202519"/>
            </a:xfrm>
            <a:prstGeom prst="rect">
              <a:avLst/>
            </a:prstGeom>
          </p:spPr>
          <p:txBody>
            <a:bodyPr wrap="square">
              <a:spAutoFit/>
            </a:bodyPr>
            <a:lstStyle/>
            <a:p>
              <a:r>
                <a:rPr lang="en-US" sz="1400" b="1" u="sng" dirty="0">
                  <a:latin typeface="Centaur" panose="02030504050205020304" pitchFamily="18" charset="0"/>
                </a:rPr>
                <a:t>West</a:t>
              </a:r>
            </a:p>
            <a:p>
              <a:r>
                <a:rPr lang="en-US" sz="1400" dirty="0">
                  <a:latin typeface="Centaur" panose="02030504050205020304" pitchFamily="18" charset="0"/>
                </a:rPr>
                <a:t>Once a thriving and vibrant part of Siberia, the west has borne the brunt of many wars and the turmoil they create. The 1104 treaty with the Imperials also cut deeply into this region. A large part of this region has been covered for centuries in the Fae forest known as Vallistanor. Until the great Renewal of 1116 where the Jhereg with the backing of the forces of the Pact Mundi finally razed Nendya city to the ground and once and for all dealt a fatal blow to the Vallista fae who had caused so much turmoil in our history. </a:t>
              </a:r>
            </a:p>
            <a:p>
              <a:endParaRPr lang="en-US" sz="1400" dirty="0">
                <a:latin typeface="Centaur" panose="02030504050205020304" pitchFamily="18" charset="0"/>
              </a:endParaRPr>
            </a:p>
            <a:p>
              <a:r>
                <a:rPr lang="en-US" dirty="0">
                  <a:latin typeface="Algerian" panose="04020705040A02060702" pitchFamily="82" charset="0"/>
                </a:rPr>
                <a:t>Major Cities</a:t>
              </a:r>
              <a:endParaRPr lang="en-US" sz="1400" dirty="0">
                <a:latin typeface="Centaur" panose="02030504050205020304" pitchFamily="18" charset="0"/>
              </a:endParaRPr>
            </a:p>
            <a:p>
              <a:r>
                <a:rPr lang="en-US" sz="1400" dirty="0">
                  <a:latin typeface="Centaur" panose="02030504050205020304" pitchFamily="18" charset="0"/>
                </a:rPr>
                <a:t>Port </a:t>
              </a:r>
              <a:r>
                <a:rPr lang="en-US" sz="1400" dirty="0" err="1">
                  <a:latin typeface="Centaur" panose="02030504050205020304" pitchFamily="18" charset="0"/>
                </a:rPr>
                <a:t>Reybard</a:t>
              </a:r>
              <a:r>
                <a:rPr lang="en-US" sz="1400" dirty="0">
                  <a:latin typeface="Centaur" panose="02030504050205020304" pitchFamily="18" charset="0"/>
                </a:rPr>
                <a:t> – Capitol City of Siberia and home to the Glass Palace and Ruling seat of Intrigue.</a:t>
              </a:r>
            </a:p>
            <a:p>
              <a:r>
                <a:rPr lang="en-US" sz="1400" dirty="0">
                  <a:latin typeface="Centaur" panose="02030504050205020304" pitchFamily="18" charset="0"/>
                </a:rPr>
                <a:t>	Port </a:t>
              </a:r>
              <a:r>
                <a:rPr lang="en-US" sz="1400" dirty="0" err="1">
                  <a:latin typeface="Centaur" panose="02030504050205020304" pitchFamily="18" charset="0"/>
                </a:rPr>
                <a:t>Reybard</a:t>
              </a:r>
              <a:r>
                <a:rPr lang="en-US" sz="1400" dirty="0">
                  <a:latin typeface="Centaur" panose="02030504050205020304" pitchFamily="18" charset="0"/>
                </a:rPr>
                <a:t> is a city heavily geared towards trade and whilst it is the Capitol this is 	a place where the law can be bent and even bought with the right </a:t>
              </a:r>
              <a:r>
                <a:rPr lang="en-US" sz="1400" dirty="0" err="1">
                  <a:latin typeface="Centaur" panose="02030504050205020304" pitchFamily="18" charset="0"/>
                </a:rPr>
                <a:t>licence</a:t>
              </a:r>
              <a:r>
                <a:rPr lang="en-US" sz="1400" dirty="0">
                  <a:latin typeface="Centaur" panose="02030504050205020304" pitchFamily="18" charset="0"/>
                </a:rPr>
                <a:t> and fee.</a:t>
              </a:r>
            </a:p>
            <a:p>
              <a:endParaRPr lang="en-US" sz="1400" dirty="0">
                <a:latin typeface="Centaur" panose="02030504050205020304" pitchFamily="18" charset="0"/>
              </a:endParaRPr>
            </a:p>
            <a:p>
              <a:r>
                <a:rPr lang="en-US" sz="1400" dirty="0">
                  <a:latin typeface="Centaur" panose="02030504050205020304" pitchFamily="18" charset="0"/>
                </a:rPr>
                <a:t>Nexis 	- A magical Nexis of ritual magic. Nexis was once the seat of the Elders of the Cult 	of </a:t>
              </a:r>
              <a:r>
                <a:rPr lang="en-US" sz="1400" dirty="0" err="1">
                  <a:latin typeface="Centaur" panose="02030504050205020304" pitchFamily="18" charset="0"/>
                </a:rPr>
                <a:t>Vestis</a:t>
              </a:r>
              <a:r>
                <a:rPr lang="en-US" sz="1400" dirty="0">
                  <a:latin typeface="Centaur" panose="02030504050205020304" pitchFamily="18" charset="0"/>
                </a:rPr>
                <a:t>. However it has become an inhospitable place to true </a:t>
              </a:r>
              <a:r>
                <a:rPr lang="en-US" sz="1400" dirty="0" err="1">
                  <a:latin typeface="Centaur" panose="02030504050205020304" pitchFamily="18" charset="0"/>
                </a:rPr>
                <a:t>Jhereg</a:t>
              </a:r>
              <a:r>
                <a:rPr lang="en-US" sz="1400" dirty="0">
                  <a:latin typeface="Centaur" panose="02030504050205020304" pitchFamily="18" charset="0"/>
                </a:rPr>
                <a:t> in recent years, 	first with the rise and fall of Lady Nexis, then the conflict between the Church of 	the One and the Cult of </a:t>
              </a:r>
              <a:r>
                <a:rPr lang="en-US" sz="1400" dirty="0" err="1">
                  <a:latin typeface="Centaur" panose="02030504050205020304" pitchFamily="18" charset="0"/>
                </a:rPr>
                <a:t>Vestis</a:t>
              </a:r>
              <a:r>
                <a:rPr lang="en-US" sz="1400" dirty="0">
                  <a:latin typeface="Centaur" panose="02030504050205020304" pitchFamily="18" charset="0"/>
                </a:rPr>
                <a:t> and recently the overthrow of the fortified prison 	called the Tombs.</a:t>
              </a:r>
            </a:p>
            <a:p>
              <a:endParaRPr lang="en-US" sz="1400" dirty="0">
                <a:latin typeface="Centaur" panose="02030504050205020304" pitchFamily="18" charset="0"/>
              </a:endParaRPr>
            </a:p>
            <a:p>
              <a:r>
                <a:rPr lang="en-US" sz="1400" dirty="0" err="1">
                  <a:latin typeface="Centaur" panose="02030504050205020304" pitchFamily="18" charset="0"/>
                </a:rPr>
                <a:t>Norovik</a:t>
              </a:r>
              <a:r>
                <a:rPr lang="en-US" sz="1400" dirty="0">
                  <a:latin typeface="Centaur" panose="02030504050205020304" pitchFamily="18" charset="0"/>
                </a:rPr>
                <a:t>	- The largest city in Northern Siberia is a trading hub that has been rebuilt to its 	former glory over the last decade. </a:t>
              </a:r>
              <a:r>
                <a:rPr lang="en-US" sz="1400" dirty="0" err="1">
                  <a:latin typeface="Centaur" panose="02030504050205020304" pitchFamily="18" charset="0"/>
                </a:rPr>
                <a:t>Norovik</a:t>
              </a:r>
              <a:r>
                <a:rPr lang="en-US" sz="1400" dirty="0">
                  <a:latin typeface="Centaur" panose="02030504050205020304" pitchFamily="18" charset="0"/>
                </a:rPr>
                <a:t> was the location of the final battle 	between the allied factions and the Demon Gabriel and as such was destroyed in the 	fighting.</a:t>
              </a:r>
            </a:p>
            <a:p>
              <a:endParaRPr lang="en-US" sz="1400" dirty="0">
                <a:latin typeface="Centaur" panose="02030504050205020304" pitchFamily="18" charset="0"/>
              </a:endParaRPr>
            </a:p>
            <a:p>
              <a:r>
                <a:rPr lang="en-US" sz="1400" dirty="0">
                  <a:latin typeface="Centaur" panose="02030504050205020304" pitchFamily="18" charset="0"/>
                </a:rPr>
                <a:t>Nova </a:t>
              </a:r>
              <a:r>
                <a:rPr lang="en-US" sz="1400" dirty="0" err="1">
                  <a:latin typeface="Centaur" panose="02030504050205020304" pitchFamily="18" charset="0"/>
                </a:rPr>
                <a:t>Jorvik</a:t>
              </a:r>
              <a:r>
                <a:rPr lang="en-US" sz="1400" dirty="0">
                  <a:latin typeface="Centaur" panose="02030504050205020304" pitchFamily="18" charset="0"/>
                </a:rPr>
                <a:t> – The new home of the Company of Merchant Adventurers, build after their old city 	</a:t>
              </a:r>
              <a:r>
                <a:rPr lang="en-US" sz="1400" dirty="0" err="1">
                  <a:latin typeface="Centaur" panose="02030504050205020304" pitchFamily="18" charset="0"/>
                </a:rPr>
                <a:t>Eboracum</a:t>
              </a:r>
              <a:r>
                <a:rPr lang="en-US" sz="1400" dirty="0">
                  <a:latin typeface="Centaur" panose="02030504050205020304" pitchFamily="18" charset="0"/>
                </a:rPr>
                <a:t> was reclaimed by the hugely powerful black dragon that declared it as its 	own. Nova </a:t>
              </a:r>
              <a:r>
                <a:rPr lang="en-US" sz="1400" dirty="0" err="1">
                  <a:latin typeface="Centaur" panose="02030504050205020304" pitchFamily="18" charset="0"/>
                </a:rPr>
                <a:t>Jorvik</a:t>
              </a:r>
              <a:r>
                <a:rPr lang="en-US" sz="1400" dirty="0">
                  <a:latin typeface="Centaur" panose="02030504050205020304" pitchFamily="18" charset="0"/>
                </a:rPr>
                <a:t> is a new city but a thriving one in the </a:t>
              </a:r>
              <a:r>
                <a:rPr lang="en-US" sz="1400" dirty="0" err="1">
                  <a:latin typeface="Centaur" panose="02030504050205020304" pitchFamily="18" charset="0"/>
                </a:rPr>
                <a:t>Weast</a:t>
              </a:r>
              <a:r>
                <a:rPr lang="en-US" sz="1400" dirty="0">
                  <a:latin typeface="Centaur" panose="02030504050205020304" pitchFamily="18" charset="0"/>
                </a:rPr>
                <a:t> of Siberia</a:t>
              </a:r>
            </a:p>
            <a:p>
              <a:endParaRPr lang="en-US" sz="1400" dirty="0">
                <a:latin typeface="Centaur" panose="02030504050205020304" pitchFamily="18" charset="0"/>
              </a:endParaRPr>
            </a:p>
            <a:p>
              <a:r>
                <a:rPr lang="en-US" sz="1400" dirty="0">
                  <a:latin typeface="Centaur" panose="02030504050205020304" pitchFamily="18" charset="0"/>
                </a:rPr>
                <a:t>Red Rock 	– This is a city that did not exist ten years ago and started as a trading post between 	the traditional tribal </a:t>
              </a:r>
              <a:r>
                <a:rPr lang="en-US" sz="1400" dirty="0" err="1">
                  <a:latin typeface="Centaur" panose="02030504050205020304" pitchFamily="18" charset="0"/>
                </a:rPr>
                <a:t>beastmen</a:t>
              </a:r>
              <a:r>
                <a:rPr lang="en-US" sz="1400" dirty="0">
                  <a:latin typeface="Centaur" panose="02030504050205020304" pitchFamily="18" charset="0"/>
                </a:rPr>
                <a:t> of the Lakota and the more forward thinking humans 	of Southern Siberia. Through the work of King Stone Fur, this has become a 	prosperous and thriving place where murder and suspicion have given way to trade 	and learning for all.</a:t>
              </a:r>
            </a:p>
            <a:p>
              <a:endParaRPr lang="en-US" sz="1400" dirty="0">
                <a:latin typeface="Centaur" panose="02030504050205020304" pitchFamily="18" charset="0"/>
              </a:endParaRPr>
            </a:p>
            <a:p>
              <a:r>
                <a:rPr lang="en-US" sz="1400" dirty="0" err="1">
                  <a:latin typeface="Centaur" panose="02030504050205020304" pitchFamily="18" charset="0"/>
                </a:rPr>
                <a:t>Mallegrad</a:t>
              </a:r>
              <a:r>
                <a:rPr lang="en-US" sz="1400" dirty="0">
                  <a:latin typeface="Centaur" panose="02030504050205020304" pitchFamily="18" charset="0"/>
                </a:rPr>
                <a:t> 	- A large trading city in the East of Siberia, </a:t>
              </a:r>
              <a:r>
                <a:rPr lang="en-US" sz="1400" dirty="0" err="1">
                  <a:latin typeface="Centaur" panose="02030504050205020304" pitchFamily="18" charset="0"/>
                </a:rPr>
                <a:t>Mallegrad</a:t>
              </a:r>
              <a:r>
                <a:rPr lang="en-US" sz="1400" dirty="0">
                  <a:latin typeface="Centaur" panose="02030504050205020304" pitchFamily="18" charset="0"/>
                </a:rPr>
                <a:t> is most famous amongst the 	</a:t>
              </a:r>
              <a:r>
                <a:rPr lang="en-US" sz="1400" dirty="0" err="1">
                  <a:latin typeface="Centaur" panose="02030504050205020304" pitchFamily="18" charset="0"/>
                </a:rPr>
                <a:t>warhost</a:t>
              </a:r>
              <a:r>
                <a:rPr lang="en-US" sz="1400" dirty="0">
                  <a:latin typeface="Centaur" panose="02030504050205020304" pitchFamily="18" charset="0"/>
                </a:rPr>
                <a:t> for being the place the Vile were first discovered. These hardworking folk 	from under the ground were at first feared by the </a:t>
              </a:r>
              <a:r>
                <a:rPr lang="en-US" sz="1400" dirty="0" err="1">
                  <a:latin typeface="Centaur" panose="02030504050205020304" pitchFamily="18" charset="0"/>
                </a:rPr>
                <a:t>Jhereg</a:t>
              </a:r>
              <a:r>
                <a:rPr lang="en-US" sz="1400" dirty="0">
                  <a:latin typeface="Centaur" panose="02030504050205020304" pitchFamily="18" charset="0"/>
                </a:rPr>
                <a:t> but have since become an 	integral part of </a:t>
              </a:r>
              <a:r>
                <a:rPr lang="en-US" sz="1400" dirty="0" err="1">
                  <a:latin typeface="Centaur" panose="02030504050205020304" pitchFamily="18" charset="0"/>
                </a:rPr>
                <a:t>Mallegrads</a:t>
              </a:r>
              <a:r>
                <a:rPr lang="en-US" sz="1400" dirty="0">
                  <a:latin typeface="Centaur" panose="02030504050205020304" pitchFamily="18" charset="0"/>
                </a:rPr>
                <a:t> manufacturing community</a:t>
              </a:r>
            </a:p>
            <a:p>
              <a:endParaRPr lang="en-US" sz="1400" dirty="0">
                <a:latin typeface="Centaur" panose="02030504050205020304" pitchFamily="18" charset="0"/>
              </a:endParaRPr>
            </a:p>
            <a:p>
              <a:r>
                <a:rPr lang="en-US" sz="1400" dirty="0">
                  <a:latin typeface="Centaur" panose="02030504050205020304" pitchFamily="18" charset="0"/>
                </a:rPr>
                <a:t>Kara 	- A port city on the Northern coast of Siberia, Kara has been a major trading city 	for a long time but has recently also been a staging post in the efforts to reclaim the 	frozen lands of the Northern Alliance. </a:t>
              </a:r>
            </a:p>
          </p:txBody>
        </p:sp>
      </p:grpSp>
    </p:spTree>
    <p:extLst>
      <p:ext uri="{BB962C8B-B14F-4D97-AF65-F5344CB8AC3E}">
        <p14:creationId xmlns:p14="http://schemas.microsoft.com/office/powerpoint/2010/main" val="624160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28600" y="0"/>
            <a:ext cx="6477000" cy="9144000"/>
            <a:chOff x="228600" y="0"/>
            <a:chExt cx="6477000" cy="9144000"/>
          </a:xfrm>
        </p:grpSpPr>
        <p:pic>
          <p:nvPicPr>
            <p:cNvPr id="4" name="Picture 3"/>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2393" b="97266" l="4784" r="92593"/>
                      </a14:imgEffect>
                      <a14:imgEffect>
                        <a14:saturation sat="85000"/>
                      </a14:imgEffect>
                    </a14:imgLayer>
                  </a14:imgProps>
                </a:ext>
                <a:ext uri="{28A0092B-C50C-407E-A947-70E740481C1C}">
                  <a14:useLocalDpi xmlns:a14="http://schemas.microsoft.com/office/drawing/2010/main" val="0"/>
                </a:ext>
              </a:extLst>
            </a:blip>
            <a:stretch>
              <a:fillRect/>
            </a:stretch>
          </p:blipFill>
          <p:spPr>
            <a:xfrm>
              <a:off x="535781" y="0"/>
              <a:ext cx="5786438" cy="9144000"/>
            </a:xfrm>
            <a:prstGeom prst="rect">
              <a:avLst/>
            </a:prstGeom>
          </p:spPr>
        </p:pic>
        <p:sp>
          <p:nvSpPr>
            <p:cNvPr id="5" name="TextBox 4"/>
            <p:cNvSpPr txBox="1"/>
            <p:nvPr/>
          </p:nvSpPr>
          <p:spPr>
            <a:xfrm>
              <a:off x="228600" y="76200"/>
              <a:ext cx="6477000" cy="8617744"/>
            </a:xfrm>
            <a:prstGeom prst="rect">
              <a:avLst/>
            </a:prstGeom>
            <a:noFill/>
          </p:spPr>
          <p:txBody>
            <a:bodyPr wrap="square" rtlCol="0">
              <a:spAutoFit/>
            </a:bodyPr>
            <a:lstStyle/>
            <a:p>
              <a:r>
                <a:rPr lang="en-US" dirty="0">
                  <a:latin typeface="Algerian" panose="04020705040A02060702" pitchFamily="82" charset="0"/>
                </a:rPr>
                <a:t>Well Known Phrases</a:t>
              </a:r>
            </a:p>
            <a:p>
              <a:endParaRPr lang="en-US" dirty="0"/>
            </a:p>
            <a:p>
              <a:r>
                <a:rPr lang="en-US" sz="1400" dirty="0">
                  <a:latin typeface="Century" panose="02040604050505020304" pitchFamily="18" charset="0"/>
                </a:rPr>
                <a:t>There are a number of things you will regularly hear in the </a:t>
              </a:r>
              <a:r>
                <a:rPr lang="en-US" sz="1400" dirty="0" err="1">
                  <a:latin typeface="Century" panose="02040604050505020304" pitchFamily="18" charset="0"/>
                </a:rPr>
                <a:t>Jhereg</a:t>
              </a:r>
              <a:r>
                <a:rPr lang="en-US" sz="1400" dirty="0">
                  <a:latin typeface="Century" panose="02040604050505020304" pitchFamily="18" charset="0"/>
                </a:rPr>
                <a:t> camp of which everyone in Siberia would </a:t>
              </a:r>
              <a:r>
                <a:rPr lang="en-US" sz="1400">
                  <a:latin typeface="Century" panose="02040604050505020304" pitchFamily="18" charset="0"/>
                </a:rPr>
                <a:t>be aware. </a:t>
              </a:r>
              <a:r>
                <a:rPr lang="en-US" sz="1400" dirty="0">
                  <a:latin typeface="Century" panose="02040604050505020304" pitchFamily="18" charset="0"/>
                </a:rPr>
                <a:t>These calls and answers stem from the fact that our strength is our unity.</a:t>
              </a:r>
            </a:p>
            <a:p>
              <a:endParaRPr lang="en-US" sz="1400" dirty="0">
                <a:latin typeface="Century" panose="02040604050505020304" pitchFamily="18" charset="0"/>
              </a:endParaRPr>
            </a:p>
            <a:p>
              <a:r>
                <a:rPr lang="en-US" b="1" dirty="0">
                  <a:latin typeface="Century" panose="02040604050505020304" pitchFamily="18" charset="0"/>
                </a:rPr>
                <a:t>“What is your name?”</a:t>
              </a:r>
            </a:p>
            <a:p>
              <a:endParaRPr lang="en-US" sz="1400" dirty="0">
                <a:latin typeface="Century" panose="02040604050505020304" pitchFamily="18" charset="0"/>
              </a:endParaRPr>
            </a:p>
            <a:p>
              <a:r>
                <a:rPr lang="en-US" sz="1400" dirty="0">
                  <a:latin typeface="Century" panose="02040604050505020304" pitchFamily="18" charset="0"/>
                </a:rPr>
                <a:t>Is answered with </a:t>
              </a:r>
            </a:p>
            <a:p>
              <a:endParaRPr lang="en-US" sz="1400" dirty="0">
                <a:latin typeface="Century" panose="02040604050505020304" pitchFamily="18" charset="0"/>
              </a:endParaRPr>
            </a:p>
            <a:p>
              <a:r>
                <a:rPr lang="en-US" b="1" dirty="0">
                  <a:latin typeface="Century" panose="02040604050505020304" pitchFamily="18" charset="0"/>
                </a:rPr>
                <a:t>“JHEREG!”</a:t>
              </a:r>
            </a:p>
            <a:p>
              <a:endParaRPr lang="en-US" sz="1400" dirty="0">
                <a:latin typeface="Century" panose="02040604050505020304" pitchFamily="18" charset="0"/>
              </a:endParaRPr>
            </a:p>
            <a:p>
              <a:r>
                <a:rPr lang="en-US" sz="1400" dirty="0">
                  <a:latin typeface="Century" panose="02040604050505020304" pitchFamily="18" charset="0"/>
                </a:rPr>
                <a:t>You will also hear </a:t>
              </a:r>
            </a:p>
            <a:p>
              <a:endParaRPr lang="en-US" sz="1400" dirty="0">
                <a:latin typeface="Century" panose="02040604050505020304" pitchFamily="18" charset="0"/>
              </a:endParaRPr>
            </a:p>
            <a:p>
              <a:r>
                <a:rPr lang="en-US" b="1" dirty="0">
                  <a:latin typeface="Century" panose="02040604050505020304" pitchFamily="18" charset="0"/>
                </a:rPr>
                <a:t>“When one </a:t>
              </a:r>
              <a:r>
                <a:rPr lang="en-US" b="1" dirty="0" err="1">
                  <a:latin typeface="Century" panose="02040604050505020304" pitchFamily="18" charset="0"/>
                </a:rPr>
                <a:t>Jhereg</a:t>
              </a:r>
              <a:r>
                <a:rPr lang="en-US" b="1" dirty="0">
                  <a:latin typeface="Century" panose="02040604050505020304" pitchFamily="18" charset="0"/>
                </a:rPr>
                <a:t> calls”</a:t>
              </a:r>
            </a:p>
            <a:p>
              <a:endParaRPr lang="en-US" b="1" dirty="0">
                <a:latin typeface="Century" panose="02040604050505020304" pitchFamily="18" charset="0"/>
              </a:endParaRPr>
            </a:p>
            <a:p>
              <a:r>
                <a:rPr lang="en-US" b="1" dirty="0">
                  <a:latin typeface="Century" panose="02040604050505020304" pitchFamily="18" charset="0"/>
                </a:rPr>
                <a:t>“All </a:t>
              </a:r>
              <a:r>
                <a:rPr lang="en-US" b="1" dirty="0" err="1">
                  <a:latin typeface="Century" panose="02040604050505020304" pitchFamily="18" charset="0"/>
                </a:rPr>
                <a:t>Jhereg</a:t>
              </a:r>
              <a:r>
                <a:rPr lang="en-US" b="1" dirty="0">
                  <a:latin typeface="Century" panose="02040604050505020304" pitchFamily="18" charset="0"/>
                </a:rPr>
                <a:t> Answer!”</a:t>
              </a:r>
            </a:p>
            <a:p>
              <a:endParaRPr lang="en-US" b="1" dirty="0">
                <a:latin typeface="Century" panose="02040604050505020304" pitchFamily="18" charset="0"/>
              </a:endParaRPr>
            </a:p>
            <a:p>
              <a:r>
                <a:rPr lang="en-US" b="1" dirty="0" err="1">
                  <a:latin typeface="Algerian" panose="04020705040A02060702" pitchFamily="82" charset="0"/>
                </a:rPr>
                <a:t>Jhereg</a:t>
              </a:r>
              <a:r>
                <a:rPr lang="en-US" b="1" dirty="0">
                  <a:latin typeface="Algerian" panose="04020705040A02060702" pitchFamily="82" charset="0"/>
                </a:rPr>
                <a:t> Ref Team</a:t>
              </a:r>
            </a:p>
            <a:p>
              <a:endParaRPr lang="en-US" b="1" dirty="0">
                <a:latin typeface="Algerian" panose="04020705040A02060702" pitchFamily="82" charset="0"/>
              </a:endParaRPr>
            </a:p>
            <a:p>
              <a:r>
                <a:rPr lang="en-US" sz="1700" b="1" dirty="0">
                  <a:latin typeface="Algerian" panose="04020705040A02060702" pitchFamily="82" charset="0"/>
                </a:rPr>
                <a:t>Faction Command</a:t>
              </a:r>
            </a:p>
            <a:p>
              <a:endParaRPr lang="en-US" b="1" dirty="0">
                <a:latin typeface="Algerian" panose="04020705040A02060702" pitchFamily="82" charset="0"/>
              </a:endParaRPr>
            </a:p>
            <a:p>
              <a:r>
                <a:rPr lang="en-US" sz="1600" b="1" dirty="0">
                  <a:latin typeface="Algerian" panose="04020705040A02060702" pitchFamily="82" charset="0"/>
                </a:rPr>
                <a:t>1IC – Intrigue – </a:t>
              </a:r>
              <a:r>
                <a:rPr lang="en-US" sz="1600" b="1" dirty="0">
                  <a:latin typeface="Century" panose="02040604050505020304" pitchFamily="18" charset="0"/>
                </a:rPr>
                <a:t>Sarah Partridge</a:t>
              </a:r>
            </a:p>
            <a:p>
              <a:r>
                <a:rPr lang="en-US" sz="1600" b="1" dirty="0">
                  <a:latin typeface="Algerian" panose="04020705040A02060702" pitchFamily="82" charset="0"/>
                </a:rPr>
                <a:t>2IC – Carnage – </a:t>
              </a:r>
              <a:r>
                <a:rPr lang="en-US" sz="1600" b="1" dirty="0">
                  <a:latin typeface="Century" panose="02040604050505020304" pitchFamily="18" charset="0"/>
                </a:rPr>
                <a:t>Tom Bradford</a:t>
              </a:r>
            </a:p>
            <a:p>
              <a:r>
                <a:rPr lang="en-US" sz="1600" b="1" dirty="0">
                  <a:latin typeface="Algerian" panose="04020705040A02060702" pitchFamily="82" charset="0"/>
                </a:rPr>
                <a:t>3IC – Rapture – </a:t>
              </a:r>
              <a:r>
                <a:rPr lang="en-US" sz="1600" b="1" dirty="0">
                  <a:latin typeface="Century" panose="02040604050505020304" pitchFamily="18" charset="0"/>
                </a:rPr>
                <a:t>Luke </a:t>
              </a:r>
              <a:r>
                <a:rPr lang="en-US" sz="1600" b="1" dirty="0" err="1">
                  <a:latin typeface="Century" panose="02040604050505020304" pitchFamily="18" charset="0"/>
                </a:rPr>
                <a:t>Dickin</a:t>
              </a:r>
              <a:endParaRPr lang="en-US" sz="1600" b="1" dirty="0">
                <a:latin typeface="Century" panose="02040604050505020304" pitchFamily="18" charset="0"/>
              </a:endParaRPr>
            </a:p>
            <a:p>
              <a:endParaRPr lang="en-US" b="1" dirty="0">
                <a:latin typeface="Algerian" panose="04020705040A02060702" pitchFamily="82" charset="0"/>
              </a:endParaRPr>
            </a:p>
            <a:p>
              <a:r>
                <a:rPr lang="en-US" sz="1700" b="1" dirty="0">
                  <a:latin typeface="Algerian" panose="04020705040A02060702" pitchFamily="82" charset="0"/>
                </a:rPr>
                <a:t>Faction Refs</a:t>
              </a:r>
            </a:p>
            <a:p>
              <a:endParaRPr lang="en-US" b="1" dirty="0">
                <a:latin typeface="Algerian" panose="04020705040A02060702" pitchFamily="82" charset="0"/>
              </a:endParaRPr>
            </a:p>
            <a:p>
              <a:r>
                <a:rPr lang="en-US" sz="1600" b="1" dirty="0">
                  <a:latin typeface="Century" panose="02040604050505020304" pitchFamily="18" charset="0"/>
                </a:rPr>
                <a:t>Alex Grant</a:t>
              </a:r>
            </a:p>
            <a:p>
              <a:r>
                <a:rPr lang="en-US" sz="1600" b="1" dirty="0">
                  <a:latin typeface="Century" panose="02040604050505020304" pitchFamily="18" charset="0"/>
                </a:rPr>
                <a:t>James Littlewood</a:t>
              </a:r>
            </a:p>
            <a:p>
              <a:r>
                <a:rPr lang="en-US" sz="1600" b="1" dirty="0">
                  <a:latin typeface="Century" panose="02040604050505020304" pitchFamily="18" charset="0"/>
                </a:rPr>
                <a:t>Tam Hatton - Brown</a:t>
              </a:r>
            </a:p>
            <a:p>
              <a:r>
                <a:rPr lang="en-US" sz="1600" b="1" dirty="0">
                  <a:latin typeface="Century" panose="02040604050505020304" pitchFamily="18" charset="0"/>
                </a:rPr>
                <a:t>Peter Mooney</a:t>
              </a:r>
            </a:p>
            <a:p>
              <a:r>
                <a:rPr lang="en-US" sz="1600" b="1" dirty="0">
                  <a:latin typeface="Century" panose="02040604050505020304" pitchFamily="18" charset="0"/>
                </a:rPr>
                <a:t>Billy Fowler</a:t>
              </a:r>
            </a:p>
          </p:txBody>
        </p:sp>
      </p:grpSp>
    </p:spTree>
    <p:extLst>
      <p:ext uri="{BB962C8B-B14F-4D97-AF65-F5344CB8AC3E}">
        <p14:creationId xmlns:p14="http://schemas.microsoft.com/office/powerpoint/2010/main" val="32555418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997</TotalTime>
  <Words>1542</Words>
  <Application>Microsoft Office PowerPoint</Application>
  <PresentationFormat>On-screen Show (4:3)</PresentationFormat>
  <Paragraphs>127</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Algerian</vt:lpstr>
      <vt:lpstr>Arial</vt:lpstr>
      <vt:lpstr>Calibri</vt:lpstr>
      <vt:lpstr>Centaur</vt:lpstr>
      <vt:lpstr>Century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Chloe Brown</dc:creator>
  <cp:lastModifiedBy>James Littlewood</cp:lastModifiedBy>
  <cp:revision>38</cp:revision>
  <dcterms:created xsi:type="dcterms:W3CDTF">2016-09-04T14:59:04Z</dcterms:created>
  <dcterms:modified xsi:type="dcterms:W3CDTF">2017-02-03T22:06:33Z</dcterms:modified>
</cp:coreProperties>
</file>